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342" r:id="rId2"/>
    <p:sldId id="466" r:id="rId3"/>
    <p:sldId id="343" r:id="rId4"/>
    <p:sldId id="368" r:id="rId5"/>
    <p:sldId id="345" r:id="rId6"/>
    <p:sldId id="356" r:id="rId7"/>
    <p:sldId id="461" r:id="rId8"/>
    <p:sldId id="470" r:id="rId9"/>
    <p:sldId id="467" r:id="rId10"/>
    <p:sldId id="468" r:id="rId11"/>
    <p:sldId id="377" r:id="rId12"/>
    <p:sldId id="372" r:id="rId13"/>
    <p:sldId id="373" r:id="rId14"/>
    <p:sldId id="469" r:id="rId15"/>
    <p:sldId id="463" r:id="rId16"/>
    <p:sldId id="370" r:id="rId17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396"/>
    <a:srgbClr val="184DE5"/>
    <a:srgbClr val="F8F8F8"/>
    <a:srgbClr val="000000"/>
    <a:srgbClr val="222A37"/>
    <a:srgbClr val="284352"/>
    <a:srgbClr val="1A6B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18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210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2086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730E468-1103-504D-8D8D-F5D949983956}" type="doc">
      <dgm:prSet loTypeId="urn:microsoft.com/office/officeart/2005/8/layout/hierarchy3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EA85AAA-8FE8-B040-AB38-EEFFEC7AEACE}">
      <dgm:prSet phldrT="[Text]"/>
      <dgm:spPr/>
      <dgm:t>
        <a:bodyPr/>
        <a:lstStyle/>
        <a:p>
          <a:r>
            <a:rPr lang="en-US" dirty="0"/>
            <a:t>Environmental Change</a:t>
          </a:r>
          <a:r>
            <a:rPr lang="en-US"/>
            <a:t>/Susceptibility</a:t>
          </a:r>
          <a:endParaRPr lang="en-US" dirty="0"/>
        </a:p>
      </dgm:t>
    </dgm:pt>
    <dgm:pt modelId="{CA980DC1-82CF-5840-9829-8EBEC5DF5378}" type="parTrans" cxnId="{3DC3C59B-C1B3-6142-A283-417BB2990598}">
      <dgm:prSet/>
      <dgm:spPr/>
      <dgm:t>
        <a:bodyPr/>
        <a:lstStyle/>
        <a:p>
          <a:endParaRPr lang="en-US"/>
        </a:p>
      </dgm:t>
    </dgm:pt>
    <dgm:pt modelId="{49D14088-5F6F-E549-B635-51E7CDD0BA2A}" type="sibTrans" cxnId="{3DC3C59B-C1B3-6142-A283-417BB2990598}">
      <dgm:prSet/>
      <dgm:spPr/>
      <dgm:t>
        <a:bodyPr/>
        <a:lstStyle/>
        <a:p>
          <a:endParaRPr lang="en-US"/>
        </a:p>
      </dgm:t>
    </dgm:pt>
    <dgm:pt modelId="{0195E693-D6DF-9841-9F8E-33C095A362B9}">
      <dgm:prSet phldrT="[Text]"/>
      <dgm:spPr/>
      <dgm:t>
        <a:bodyPr/>
        <a:lstStyle/>
        <a:p>
          <a:r>
            <a:rPr lang="en-US" dirty="0"/>
            <a:t>Ex: Coastal erosion rates</a:t>
          </a:r>
        </a:p>
      </dgm:t>
    </dgm:pt>
    <dgm:pt modelId="{0D0068E4-2FBB-3849-BF60-85F92A61DD2B}" type="parTrans" cxnId="{4D321C52-ABE2-3A4A-93CD-E9D1D1F0A242}">
      <dgm:prSet/>
      <dgm:spPr/>
      <dgm:t>
        <a:bodyPr/>
        <a:lstStyle/>
        <a:p>
          <a:endParaRPr lang="en-US"/>
        </a:p>
      </dgm:t>
    </dgm:pt>
    <dgm:pt modelId="{C43813A4-566D-4246-B05B-C1513215B57F}" type="sibTrans" cxnId="{4D321C52-ABE2-3A4A-93CD-E9D1D1F0A242}">
      <dgm:prSet/>
      <dgm:spPr/>
      <dgm:t>
        <a:bodyPr/>
        <a:lstStyle/>
        <a:p>
          <a:endParaRPr lang="en-US"/>
        </a:p>
      </dgm:t>
    </dgm:pt>
    <dgm:pt modelId="{A280EC9E-422C-894B-BD19-A8D3DEAF4DBF}">
      <dgm:prSet phldrT="[Text]"/>
      <dgm:spPr/>
      <dgm:t>
        <a:bodyPr/>
        <a:lstStyle/>
        <a:p>
          <a:r>
            <a:rPr lang="en-US" dirty="0"/>
            <a:t>Ex: Permafrost Type/Thaw rates</a:t>
          </a:r>
        </a:p>
      </dgm:t>
    </dgm:pt>
    <dgm:pt modelId="{B18EBE22-B663-3347-8516-37CDE0D4D26D}" type="parTrans" cxnId="{C6163F8E-F453-8F4D-97EA-5F524D98F3F0}">
      <dgm:prSet/>
      <dgm:spPr/>
      <dgm:t>
        <a:bodyPr/>
        <a:lstStyle/>
        <a:p>
          <a:endParaRPr lang="en-US"/>
        </a:p>
      </dgm:t>
    </dgm:pt>
    <dgm:pt modelId="{AF55C5A7-8B5A-1248-A6E2-68F6C929E5EB}" type="sibTrans" cxnId="{C6163F8E-F453-8F4D-97EA-5F524D98F3F0}">
      <dgm:prSet/>
      <dgm:spPr/>
      <dgm:t>
        <a:bodyPr/>
        <a:lstStyle/>
        <a:p>
          <a:endParaRPr lang="en-US"/>
        </a:p>
      </dgm:t>
    </dgm:pt>
    <dgm:pt modelId="{1DF6ACE5-5A13-A146-AD43-54CE9ABD4DF7}">
      <dgm:prSet phldrT="[Text]"/>
      <dgm:spPr/>
      <dgm:t>
        <a:bodyPr/>
        <a:lstStyle/>
        <a:p>
          <a:r>
            <a:rPr lang="en-US" dirty="0"/>
            <a:t>Engineering Vulnerability</a:t>
          </a:r>
        </a:p>
      </dgm:t>
    </dgm:pt>
    <dgm:pt modelId="{CA7040A7-AC0E-E149-8C82-BD6B95C46A7A}" type="parTrans" cxnId="{D88E548D-41D4-5849-A4C2-1ECA6723701D}">
      <dgm:prSet/>
      <dgm:spPr/>
      <dgm:t>
        <a:bodyPr/>
        <a:lstStyle/>
        <a:p>
          <a:endParaRPr lang="en-US"/>
        </a:p>
      </dgm:t>
    </dgm:pt>
    <dgm:pt modelId="{EE117378-1B3D-5D45-8FAA-905B472A6BDF}" type="sibTrans" cxnId="{D88E548D-41D4-5849-A4C2-1ECA6723701D}">
      <dgm:prSet/>
      <dgm:spPr/>
      <dgm:t>
        <a:bodyPr/>
        <a:lstStyle/>
        <a:p>
          <a:endParaRPr lang="en-US"/>
        </a:p>
      </dgm:t>
    </dgm:pt>
    <dgm:pt modelId="{516B9AAB-E067-214B-B28A-47CA9D6AAD67}">
      <dgm:prSet phldrT="[Text]"/>
      <dgm:spPr/>
      <dgm:t>
        <a:bodyPr/>
        <a:lstStyle/>
        <a:p>
          <a:r>
            <a:rPr lang="en-US" dirty="0"/>
            <a:t>Ex: Training/Human Factor</a:t>
          </a:r>
        </a:p>
      </dgm:t>
    </dgm:pt>
    <dgm:pt modelId="{72366025-8D3A-C346-B3D2-316DD06A312B}" type="parTrans" cxnId="{B210C800-84D9-A348-B0D1-A34DD6D1CACF}">
      <dgm:prSet/>
      <dgm:spPr/>
      <dgm:t>
        <a:bodyPr/>
        <a:lstStyle/>
        <a:p>
          <a:endParaRPr lang="en-US"/>
        </a:p>
      </dgm:t>
    </dgm:pt>
    <dgm:pt modelId="{18DC0E42-C40A-3145-89C6-F79650845304}" type="sibTrans" cxnId="{B210C800-84D9-A348-B0D1-A34DD6D1CACF}">
      <dgm:prSet/>
      <dgm:spPr/>
      <dgm:t>
        <a:bodyPr/>
        <a:lstStyle/>
        <a:p>
          <a:endParaRPr lang="en-US"/>
        </a:p>
      </dgm:t>
    </dgm:pt>
    <dgm:pt modelId="{0DD9B224-CA7F-404F-B963-13C532FCE7B8}">
      <dgm:prSet phldrT="[Text]"/>
      <dgm:spPr>
        <a:solidFill>
          <a:srgbClr val="8EAA5A"/>
        </a:solidFill>
      </dgm:spPr>
      <dgm:t>
        <a:bodyPr/>
        <a:lstStyle/>
        <a:p>
          <a:r>
            <a:rPr lang="en-US" dirty="0"/>
            <a:t>Risk Value</a:t>
          </a:r>
        </a:p>
      </dgm:t>
    </dgm:pt>
    <dgm:pt modelId="{08ECF471-1082-9940-A676-6F091E021A70}" type="parTrans" cxnId="{B33BE693-397E-104F-BB17-F75BE8FE35F0}">
      <dgm:prSet/>
      <dgm:spPr/>
      <dgm:t>
        <a:bodyPr/>
        <a:lstStyle/>
        <a:p>
          <a:endParaRPr lang="en-US"/>
        </a:p>
      </dgm:t>
    </dgm:pt>
    <dgm:pt modelId="{F994C6F9-00EF-0944-9EFC-507B3240C518}" type="sibTrans" cxnId="{B33BE693-397E-104F-BB17-F75BE8FE35F0}">
      <dgm:prSet/>
      <dgm:spPr/>
      <dgm:t>
        <a:bodyPr/>
        <a:lstStyle/>
        <a:p>
          <a:endParaRPr lang="en-US"/>
        </a:p>
      </dgm:t>
    </dgm:pt>
    <dgm:pt modelId="{680F25A9-2F99-FE49-9EA4-0049906EFAA5}">
      <dgm:prSet phldrT="[Text]"/>
      <dgm:spPr/>
      <dgm:t>
        <a:bodyPr/>
        <a:lstStyle/>
        <a:p>
          <a:r>
            <a:rPr lang="en-US" dirty="0"/>
            <a:t>Red/Yellow/Green</a:t>
          </a:r>
        </a:p>
      </dgm:t>
    </dgm:pt>
    <dgm:pt modelId="{0E2641CF-C128-4E4E-91C3-1E301E3F83EE}" type="parTrans" cxnId="{6398A9E1-F173-7D4B-B006-42EB49837470}">
      <dgm:prSet/>
      <dgm:spPr/>
      <dgm:t>
        <a:bodyPr/>
        <a:lstStyle/>
        <a:p>
          <a:endParaRPr lang="en-US"/>
        </a:p>
      </dgm:t>
    </dgm:pt>
    <dgm:pt modelId="{C54D876E-6A6B-9F4C-990B-CDCFBA70AF5E}" type="sibTrans" cxnId="{6398A9E1-F173-7D4B-B006-42EB49837470}">
      <dgm:prSet/>
      <dgm:spPr/>
      <dgm:t>
        <a:bodyPr/>
        <a:lstStyle/>
        <a:p>
          <a:endParaRPr lang="en-US"/>
        </a:p>
      </dgm:t>
    </dgm:pt>
    <dgm:pt modelId="{1488F381-036C-9E49-8489-D10968652A92}">
      <dgm:prSet phldrT="[Text]"/>
      <dgm:spPr/>
      <dgm:t>
        <a:bodyPr/>
        <a:lstStyle/>
        <a:p>
          <a:r>
            <a:rPr lang="en-US" dirty="0"/>
            <a:t>Weighted based on index rate</a:t>
          </a:r>
        </a:p>
      </dgm:t>
    </dgm:pt>
    <dgm:pt modelId="{DE4A9653-1BF8-504C-9C66-BDFDBAFBF045}" type="parTrans" cxnId="{41A4E40F-8C6C-7A4C-91AD-CCFA8943C221}">
      <dgm:prSet/>
      <dgm:spPr/>
      <dgm:t>
        <a:bodyPr/>
        <a:lstStyle/>
        <a:p>
          <a:endParaRPr lang="en-US"/>
        </a:p>
      </dgm:t>
    </dgm:pt>
    <dgm:pt modelId="{7BD0CA70-C459-664A-BAA1-61EFDBC1CC2C}" type="sibTrans" cxnId="{41A4E40F-8C6C-7A4C-91AD-CCFA8943C221}">
      <dgm:prSet/>
      <dgm:spPr/>
      <dgm:t>
        <a:bodyPr/>
        <a:lstStyle/>
        <a:p>
          <a:endParaRPr lang="en-US"/>
        </a:p>
      </dgm:t>
    </dgm:pt>
    <dgm:pt modelId="{4E198F6C-8BAF-6C47-8C52-622069C9C2F4}">
      <dgm:prSet/>
      <dgm:spPr/>
      <dgm:t>
        <a:bodyPr/>
        <a:lstStyle/>
        <a:p>
          <a:r>
            <a:rPr lang="en-US" dirty="0"/>
            <a:t>Distance to structure</a:t>
          </a:r>
        </a:p>
      </dgm:t>
    </dgm:pt>
    <dgm:pt modelId="{BDA91461-CB56-1140-81B1-AE5BFDE7250B}" type="parTrans" cxnId="{953F2198-4E82-6544-A9A6-6AB389CAB0DD}">
      <dgm:prSet/>
      <dgm:spPr/>
      <dgm:t>
        <a:bodyPr/>
        <a:lstStyle/>
        <a:p>
          <a:endParaRPr lang="en-US"/>
        </a:p>
      </dgm:t>
    </dgm:pt>
    <dgm:pt modelId="{922CB6F0-6BC3-1E4E-88E2-57C489A1A093}" type="sibTrans" cxnId="{953F2198-4E82-6544-A9A6-6AB389CAB0DD}">
      <dgm:prSet/>
      <dgm:spPr/>
      <dgm:t>
        <a:bodyPr/>
        <a:lstStyle/>
        <a:p>
          <a:endParaRPr lang="en-US"/>
        </a:p>
      </dgm:t>
    </dgm:pt>
    <dgm:pt modelId="{C34F9AAE-866B-084F-8A76-0C74A4766EE6}">
      <dgm:prSet phldrT="[Text]"/>
      <dgm:spPr/>
      <dgm:t>
        <a:bodyPr/>
        <a:lstStyle/>
        <a:p>
          <a:r>
            <a:rPr lang="en-US" dirty="0"/>
            <a:t>Rebalancing/structural damage</a:t>
          </a:r>
        </a:p>
      </dgm:t>
    </dgm:pt>
    <dgm:pt modelId="{A3F81589-9375-4E48-AA52-946BD120EA4C}" type="parTrans" cxnId="{9E62B65A-A112-9945-8203-5D40D9E7C287}">
      <dgm:prSet/>
      <dgm:spPr/>
      <dgm:t>
        <a:bodyPr/>
        <a:lstStyle/>
        <a:p>
          <a:endParaRPr lang="en-US"/>
        </a:p>
      </dgm:t>
    </dgm:pt>
    <dgm:pt modelId="{3EC2FED0-3EFD-E642-911D-7A4B856DA3C0}" type="sibTrans" cxnId="{9E62B65A-A112-9945-8203-5D40D9E7C287}">
      <dgm:prSet/>
      <dgm:spPr/>
      <dgm:t>
        <a:bodyPr/>
        <a:lstStyle/>
        <a:p>
          <a:endParaRPr lang="en-US"/>
        </a:p>
      </dgm:t>
    </dgm:pt>
    <dgm:pt modelId="{2F43FE3B-125D-3D4E-8F6E-A10490476376}">
      <dgm:prSet/>
      <dgm:spPr/>
      <dgm:t>
        <a:bodyPr/>
        <a:lstStyle/>
        <a:p>
          <a:r>
            <a:rPr lang="en-US" dirty="0"/>
            <a:t>More/less training; documentation, etc.</a:t>
          </a:r>
        </a:p>
      </dgm:t>
    </dgm:pt>
    <dgm:pt modelId="{2F11742E-5A18-0E4E-B42B-F17241ACC8FC}" type="parTrans" cxnId="{AF29417F-BED8-6B43-974E-0FB7AF53DF0A}">
      <dgm:prSet/>
      <dgm:spPr/>
      <dgm:t>
        <a:bodyPr/>
        <a:lstStyle/>
        <a:p>
          <a:endParaRPr lang="en-US"/>
        </a:p>
      </dgm:t>
    </dgm:pt>
    <dgm:pt modelId="{0F115608-9052-B74D-8AF6-5EFBA74163B1}" type="sibTrans" cxnId="{AF29417F-BED8-6B43-974E-0FB7AF53DF0A}">
      <dgm:prSet/>
      <dgm:spPr/>
      <dgm:t>
        <a:bodyPr/>
        <a:lstStyle/>
        <a:p>
          <a:endParaRPr lang="en-US"/>
        </a:p>
      </dgm:t>
    </dgm:pt>
    <dgm:pt modelId="{95CB160C-CECC-1A49-AB88-058C51C66B64}">
      <dgm:prSet/>
      <dgm:spPr/>
      <dgm:t>
        <a:bodyPr/>
        <a:lstStyle/>
        <a:p>
          <a:r>
            <a:rPr lang="en-US" dirty="0"/>
            <a:t>Ex: Age of Infrastructure</a:t>
          </a:r>
        </a:p>
      </dgm:t>
    </dgm:pt>
    <dgm:pt modelId="{94A3361C-5586-544D-8F00-BB984EA7635D}" type="parTrans" cxnId="{5F1F60F3-77EA-9641-B4F8-CF949F624191}">
      <dgm:prSet/>
      <dgm:spPr/>
      <dgm:t>
        <a:bodyPr/>
        <a:lstStyle/>
        <a:p>
          <a:endParaRPr lang="en-US"/>
        </a:p>
      </dgm:t>
    </dgm:pt>
    <dgm:pt modelId="{E017CD7B-A1E9-234A-8C52-6A59BF101D55}" type="sibTrans" cxnId="{5F1F60F3-77EA-9641-B4F8-CF949F624191}">
      <dgm:prSet/>
      <dgm:spPr/>
      <dgm:t>
        <a:bodyPr/>
        <a:lstStyle/>
        <a:p>
          <a:endParaRPr lang="en-US"/>
        </a:p>
      </dgm:t>
    </dgm:pt>
    <dgm:pt modelId="{7B7A43F0-9998-194B-885B-74688E22F9BF}">
      <dgm:prSet/>
      <dgm:spPr/>
      <dgm:t>
        <a:bodyPr/>
        <a:lstStyle/>
        <a:p>
          <a:r>
            <a:rPr lang="en-US" dirty="0"/>
            <a:t>signs and symptoms</a:t>
          </a:r>
        </a:p>
      </dgm:t>
    </dgm:pt>
    <dgm:pt modelId="{990BC8AB-BFA4-FC4A-B6B8-AEDC20FD02CE}" type="parTrans" cxnId="{F2B5C3B3-3EC7-7447-8879-AF69B05C6B4A}">
      <dgm:prSet/>
      <dgm:spPr/>
      <dgm:t>
        <a:bodyPr/>
        <a:lstStyle/>
        <a:p>
          <a:endParaRPr lang="en-US"/>
        </a:p>
      </dgm:t>
    </dgm:pt>
    <dgm:pt modelId="{68F675FE-E33B-C94B-8C2F-52FEAFC8F9A8}" type="sibTrans" cxnId="{F2B5C3B3-3EC7-7447-8879-AF69B05C6B4A}">
      <dgm:prSet/>
      <dgm:spPr/>
      <dgm:t>
        <a:bodyPr/>
        <a:lstStyle/>
        <a:p>
          <a:endParaRPr lang="en-US"/>
        </a:p>
      </dgm:t>
    </dgm:pt>
    <dgm:pt modelId="{2FEDCF79-5B97-C04C-A352-33AE5A777FF7}">
      <dgm:prSet/>
      <dgm:spPr/>
      <dgm:t>
        <a:bodyPr/>
        <a:lstStyle/>
        <a:p>
          <a:r>
            <a:rPr lang="en-US" dirty="0"/>
            <a:t>Known vs unknown rates</a:t>
          </a:r>
        </a:p>
      </dgm:t>
    </dgm:pt>
    <dgm:pt modelId="{5D174349-72E7-F24E-A88B-991E6CE90101}" type="parTrans" cxnId="{902C109A-A079-804A-93E9-0921CCE84CF8}">
      <dgm:prSet/>
      <dgm:spPr/>
      <dgm:t>
        <a:bodyPr/>
        <a:lstStyle/>
        <a:p>
          <a:endParaRPr lang="en-US"/>
        </a:p>
      </dgm:t>
    </dgm:pt>
    <dgm:pt modelId="{5E59C90A-7029-BD48-8F7F-83E28939D154}" type="sibTrans" cxnId="{902C109A-A079-804A-93E9-0921CCE84CF8}">
      <dgm:prSet/>
      <dgm:spPr/>
      <dgm:t>
        <a:bodyPr/>
        <a:lstStyle/>
        <a:p>
          <a:endParaRPr lang="en-US"/>
        </a:p>
      </dgm:t>
    </dgm:pt>
    <dgm:pt modelId="{C422E483-8310-B74A-BDFC-2CB53D69CAC3}">
      <dgm:prSet/>
      <dgm:spPr/>
      <dgm:t>
        <a:bodyPr/>
        <a:lstStyle/>
        <a:p>
          <a:r>
            <a:rPr lang="en-US" dirty="0"/>
            <a:t>Impact/Mitigation</a:t>
          </a:r>
        </a:p>
      </dgm:t>
    </dgm:pt>
    <dgm:pt modelId="{01378AFE-76B7-9E46-94D9-2D64FBF125C1}" type="parTrans" cxnId="{BB4A262C-C400-AE47-9159-3DAB1DF09F89}">
      <dgm:prSet/>
      <dgm:spPr/>
      <dgm:t>
        <a:bodyPr/>
        <a:lstStyle/>
        <a:p>
          <a:endParaRPr lang="en-US"/>
        </a:p>
      </dgm:t>
    </dgm:pt>
    <dgm:pt modelId="{762320FE-230B-7B41-AAA8-7B6290A936F1}" type="sibTrans" cxnId="{BB4A262C-C400-AE47-9159-3DAB1DF09F89}">
      <dgm:prSet/>
      <dgm:spPr/>
      <dgm:t>
        <a:bodyPr/>
        <a:lstStyle/>
        <a:p>
          <a:endParaRPr lang="en-US"/>
        </a:p>
      </dgm:t>
    </dgm:pt>
    <dgm:pt modelId="{0DD98EBB-9926-B941-82BE-FF9966E1EAE9}">
      <dgm:prSet/>
      <dgm:spPr/>
      <dgm:t>
        <a:bodyPr/>
        <a:lstStyle/>
        <a:p>
          <a:r>
            <a:rPr lang="en-US" dirty="0"/>
            <a:t>Ex: Impact to local wildlife, flora, humans</a:t>
          </a:r>
        </a:p>
      </dgm:t>
    </dgm:pt>
    <dgm:pt modelId="{80DD64C7-8117-6C49-A03C-C8855A4FD79A}" type="parTrans" cxnId="{D60D85EA-799F-494B-83EB-8D650F347C62}">
      <dgm:prSet/>
      <dgm:spPr/>
      <dgm:t>
        <a:bodyPr/>
        <a:lstStyle/>
        <a:p>
          <a:endParaRPr lang="en-US"/>
        </a:p>
      </dgm:t>
    </dgm:pt>
    <dgm:pt modelId="{8170B246-91AB-214C-A80D-41515B564A20}" type="sibTrans" cxnId="{D60D85EA-799F-494B-83EB-8D650F347C62}">
      <dgm:prSet/>
      <dgm:spPr/>
      <dgm:t>
        <a:bodyPr/>
        <a:lstStyle/>
        <a:p>
          <a:endParaRPr lang="en-US"/>
        </a:p>
      </dgm:t>
    </dgm:pt>
    <dgm:pt modelId="{220FE1DC-5C3C-5A4C-BE76-9E8722F0B53B}">
      <dgm:prSet/>
      <dgm:spPr/>
      <dgm:t>
        <a:bodyPr/>
        <a:lstStyle/>
        <a:p>
          <a:r>
            <a:rPr lang="en-US" dirty="0"/>
            <a:t>Ex: Mitigation ease vs. complications</a:t>
          </a:r>
        </a:p>
      </dgm:t>
    </dgm:pt>
    <dgm:pt modelId="{D4AAA74F-CCC1-6742-8527-4D98C967CAF2}" type="parTrans" cxnId="{5ADCAEFC-7A07-B64D-83BF-D5C29578F6E8}">
      <dgm:prSet/>
      <dgm:spPr/>
      <dgm:t>
        <a:bodyPr/>
        <a:lstStyle/>
        <a:p>
          <a:endParaRPr lang="en-US"/>
        </a:p>
      </dgm:t>
    </dgm:pt>
    <dgm:pt modelId="{BB4AB099-2131-7E48-83A2-D04C077538BD}" type="sibTrans" cxnId="{5ADCAEFC-7A07-B64D-83BF-D5C29578F6E8}">
      <dgm:prSet/>
      <dgm:spPr/>
      <dgm:t>
        <a:bodyPr/>
        <a:lstStyle/>
        <a:p>
          <a:endParaRPr lang="en-US"/>
        </a:p>
      </dgm:t>
    </dgm:pt>
    <dgm:pt modelId="{4308A50D-A809-2B47-AB14-483EA53849F0}" type="pres">
      <dgm:prSet presAssocID="{4730E468-1103-504D-8D8D-F5D949983956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9793E2B-8018-6340-A765-705A671EB954}" type="pres">
      <dgm:prSet presAssocID="{0EA85AAA-8FE8-B040-AB38-EEFFEC7AEACE}" presName="root" presStyleCnt="0"/>
      <dgm:spPr/>
    </dgm:pt>
    <dgm:pt modelId="{92465A59-F8FF-C74A-B6B7-DDB79FA72F0F}" type="pres">
      <dgm:prSet presAssocID="{0EA85AAA-8FE8-B040-AB38-EEFFEC7AEACE}" presName="rootComposite" presStyleCnt="0"/>
      <dgm:spPr/>
    </dgm:pt>
    <dgm:pt modelId="{FA4FCE1F-670E-BC48-BF0A-B9D7D27CD689}" type="pres">
      <dgm:prSet presAssocID="{0EA85AAA-8FE8-B040-AB38-EEFFEC7AEACE}" presName="rootText" presStyleLbl="node1" presStyleIdx="0" presStyleCnt="4"/>
      <dgm:spPr/>
    </dgm:pt>
    <dgm:pt modelId="{0A830FD2-5103-F14D-96C7-BDA216981F23}" type="pres">
      <dgm:prSet presAssocID="{0EA85AAA-8FE8-B040-AB38-EEFFEC7AEACE}" presName="rootConnector" presStyleLbl="node1" presStyleIdx="0" presStyleCnt="4"/>
      <dgm:spPr/>
    </dgm:pt>
    <dgm:pt modelId="{93F0A3F4-F18F-D745-B12C-B9E6013D02BA}" type="pres">
      <dgm:prSet presAssocID="{0EA85AAA-8FE8-B040-AB38-EEFFEC7AEACE}" presName="childShape" presStyleCnt="0"/>
      <dgm:spPr/>
    </dgm:pt>
    <dgm:pt modelId="{625B8E2F-3A3E-334D-AA93-9849CD721C90}" type="pres">
      <dgm:prSet presAssocID="{0D0068E4-2FBB-3849-BF60-85F92A61DD2B}" presName="Name13" presStyleLbl="parChTrans1D2" presStyleIdx="0" presStyleCnt="8"/>
      <dgm:spPr/>
    </dgm:pt>
    <dgm:pt modelId="{D6FE6028-26E7-0642-ABEB-06A9F2B3253A}" type="pres">
      <dgm:prSet presAssocID="{0195E693-D6DF-9841-9F8E-33C095A362B9}" presName="childText" presStyleLbl="bgAcc1" presStyleIdx="0" presStyleCnt="8" custScaleY="122268">
        <dgm:presLayoutVars>
          <dgm:bulletEnabled val="1"/>
        </dgm:presLayoutVars>
      </dgm:prSet>
      <dgm:spPr/>
    </dgm:pt>
    <dgm:pt modelId="{5A7FBE44-4E46-5D48-B196-9EE9F1886DE6}" type="pres">
      <dgm:prSet presAssocID="{B18EBE22-B663-3347-8516-37CDE0D4D26D}" presName="Name13" presStyleLbl="parChTrans1D2" presStyleIdx="1" presStyleCnt="8"/>
      <dgm:spPr/>
    </dgm:pt>
    <dgm:pt modelId="{FC678260-856D-DB44-9ADC-A6CA27EB581C}" type="pres">
      <dgm:prSet presAssocID="{A280EC9E-422C-894B-BD19-A8D3DEAF4DBF}" presName="childText" presStyleLbl="bgAcc1" presStyleIdx="1" presStyleCnt="8" custScaleX="108717" custScaleY="113489">
        <dgm:presLayoutVars>
          <dgm:bulletEnabled val="1"/>
        </dgm:presLayoutVars>
      </dgm:prSet>
      <dgm:spPr/>
    </dgm:pt>
    <dgm:pt modelId="{7B618EA4-3068-EE4F-89F9-E437BB86B897}" type="pres">
      <dgm:prSet presAssocID="{1DF6ACE5-5A13-A146-AD43-54CE9ABD4DF7}" presName="root" presStyleCnt="0"/>
      <dgm:spPr/>
    </dgm:pt>
    <dgm:pt modelId="{2C9621EF-2D19-1D48-9806-ED04970FE998}" type="pres">
      <dgm:prSet presAssocID="{1DF6ACE5-5A13-A146-AD43-54CE9ABD4DF7}" presName="rootComposite" presStyleCnt="0"/>
      <dgm:spPr/>
    </dgm:pt>
    <dgm:pt modelId="{0627EB85-95C7-F449-B631-F671A9DFB34F}" type="pres">
      <dgm:prSet presAssocID="{1DF6ACE5-5A13-A146-AD43-54CE9ABD4DF7}" presName="rootText" presStyleLbl="node1" presStyleIdx="1" presStyleCnt="4"/>
      <dgm:spPr/>
    </dgm:pt>
    <dgm:pt modelId="{A0988EFD-BA56-6E4C-A17A-C7E2266799CE}" type="pres">
      <dgm:prSet presAssocID="{1DF6ACE5-5A13-A146-AD43-54CE9ABD4DF7}" presName="rootConnector" presStyleLbl="node1" presStyleIdx="1" presStyleCnt="4"/>
      <dgm:spPr/>
    </dgm:pt>
    <dgm:pt modelId="{F6F83F62-67E4-484A-BF8E-1E66B1C1EBE1}" type="pres">
      <dgm:prSet presAssocID="{1DF6ACE5-5A13-A146-AD43-54CE9ABD4DF7}" presName="childShape" presStyleCnt="0"/>
      <dgm:spPr/>
    </dgm:pt>
    <dgm:pt modelId="{4CA2828F-F451-B94E-B966-DD95282D3D95}" type="pres">
      <dgm:prSet presAssocID="{72366025-8D3A-C346-B3D2-316DD06A312B}" presName="Name13" presStyleLbl="parChTrans1D2" presStyleIdx="2" presStyleCnt="8"/>
      <dgm:spPr/>
    </dgm:pt>
    <dgm:pt modelId="{D22678FF-2386-CD43-88CB-0633AE83E805}" type="pres">
      <dgm:prSet presAssocID="{516B9AAB-E067-214B-B28A-47CA9D6AAD67}" presName="childText" presStyleLbl="bgAcc1" presStyleIdx="2" presStyleCnt="8">
        <dgm:presLayoutVars>
          <dgm:bulletEnabled val="1"/>
        </dgm:presLayoutVars>
      </dgm:prSet>
      <dgm:spPr/>
    </dgm:pt>
    <dgm:pt modelId="{153F35F7-4C26-5544-87C1-7EFD53789BBA}" type="pres">
      <dgm:prSet presAssocID="{94A3361C-5586-544D-8F00-BB984EA7635D}" presName="Name13" presStyleLbl="parChTrans1D2" presStyleIdx="3" presStyleCnt="8"/>
      <dgm:spPr/>
    </dgm:pt>
    <dgm:pt modelId="{E9067F7F-3F18-8F49-8AAE-4B9D08C052EA}" type="pres">
      <dgm:prSet presAssocID="{95CB160C-CECC-1A49-AB88-058C51C66B64}" presName="childText" presStyleLbl="bgAcc1" presStyleIdx="3" presStyleCnt="8">
        <dgm:presLayoutVars>
          <dgm:bulletEnabled val="1"/>
        </dgm:presLayoutVars>
      </dgm:prSet>
      <dgm:spPr/>
    </dgm:pt>
    <dgm:pt modelId="{37110320-B374-B346-A008-4B836FA2EB18}" type="pres">
      <dgm:prSet presAssocID="{C422E483-8310-B74A-BDFC-2CB53D69CAC3}" presName="root" presStyleCnt="0"/>
      <dgm:spPr/>
    </dgm:pt>
    <dgm:pt modelId="{10003C67-1E5B-CF49-9A63-6CF6DDCACAC8}" type="pres">
      <dgm:prSet presAssocID="{C422E483-8310-B74A-BDFC-2CB53D69CAC3}" presName="rootComposite" presStyleCnt="0"/>
      <dgm:spPr/>
    </dgm:pt>
    <dgm:pt modelId="{D6C9C912-C3CE-E64E-9DC2-A19FAB521636}" type="pres">
      <dgm:prSet presAssocID="{C422E483-8310-B74A-BDFC-2CB53D69CAC3}" presName="rootText" presStyleLbl="node1" presStyleIdx="2" presStyleCnt="4"/>
      <dgm:spPr/>
    </dgm:pt>
    <dgm:pt modelId="{B408D36F-E928-2846-8ED5-FF65DE53E8C2}" type="pres">
      <dgm:prSet presAssocID="{C422E483-8310-B74A-BDFC-2CB53D69CAC3}" presName="rootConnector" presStyleLbl="node1" presStyleIdx="2" presStyleCnt="4"/>
      <dgm:spPr/>
    </dgm:pt>
    <dgm:pt modelId="{268BB83F-7558-F642-B6B9-43F9B0C03923}" type="pres">
      <dgm:prSet presAssocID="{C422E483-8310-B74A-BDFC-2CB53D69CAC3}" presName="childShape" presStyleCnt="0"/>
      <dgm:spPr/>
    </dgm:pt>
    <dgm:pt modelId="{682B2998-0524-B049-B308-97DCD88FB293}" type="pres">
      <dgm:prSet presAssocID="{80DD64C7-8117-6C49-A03C-C8855A4FD79A}" presName="Name13" presStyleLbl="parChTrans1D2" presStyleIdx="4" presStyleCnt="8"/>
      <dgm:spPr/>
    </dgm:pt>
    <dgm:pt modelId="{D7C59161-A6A2-E442-BD12-A8F8F6CAC893}" type="pres">
      <dgm:prSet presAssocID="{0DD98EBB-9926-B941-82BE-FF9966E1EAE9}" presName="childText" presStyleLbl="bgAcc1" presStyleIdx="4" presStyleCnt="8">
        <dgm:presLayoutVars>
          <dgm:bulletEnabled val="1"/>
        </dgm:presLayoutVars>
      </dgm:prSet>
      <dgm:spPr/>
    </dgm:pt>
    <dgm:pt modelId="{C2C99C4F-6BAB-B14C-A398-89ED7845B155}" type="pres">
      <dgm:prSet presAssocID="{D4AAA74F-CCC1-6742-8527-4D98C967CAF2}" presName="Name13" presStyleLbl="parChTrans1D2" presStyleIdx="5" presStyleCnt="8"/>
      <dgm:spPr/>
    </dgm:pt>
    <dgm:pt modelId="{A0D4BB19-290E-B04C-BF39-EC442904D89B}" type="pres">
      <dgm:prSet presAssocID="{220FE1DC-5C3C-5A4C-BE76-9E8722F0B53B}" presName="childText" presStyleLbl="bgAcc1" presStyleIdx="5" presStyleCnt="8">
        <dgm:presLayoutVars>
          <dgm:bulletEnabled val="1"/>
        </dgm:presLayoutVars>
      </dgm:prSet>
      <dgm:spPr/>
    </dgm:pt>
    <dgm:pt modelId="{40CF3B32-BB2C-4345-9811-BC3614662F7F}" type="pres">
      <dgm:prSet presAssocID="{0DD9B224-CA7F-404F-B963-13C532FCE7B8}" presName="root" presStyleCnt="0"/>
      <dgm:spPr/>
    </dgm:pt>
    <dgm:pt modelId="{EA647F73-88C6-784A-B117-BDD6E8A35C36}" type="pres">
      <dgm:prSet presAssocID="{0DD9B224-CA7F-404F-B963-13C532FCE7B8}" presName="rootComposite" presStyleCnt="0"/>
      <dgm:spPr/>
    </dgm:pt>
    <dgm:pt modelId="{8E654373-420D-6440-97DC-0CB51151E0A6}" type="pres">
      <dgm:prSet presAssocID="{0DD9B224-CA7F-404F-B963-13C532FCE7B8}" presName="rootText" presStyleLbl="node1" presStyleIdx="3" presStyleCnt="4"/>
      <dgm:spPr/>
    </dgm:pt>
    <dgm:pt modelId="{D5546AC0-128F-4143-BA9F-EDC7903C9BDD}" type="pres">
      <dgm:prSet presAssocID="{0DD9B224-CA7F-404F-B963-13C532FCE7B8}" presName="rootConnector" presStyleLbl="node1" presStyleIdx="3" presStyleCnt="4"/>
      <dgm:spPr/>
    </dgm:pt>
    <dgm:pt modelId="{9E51AE4A-D217-5949-AB1E-4C467FD787CC}" type="pres">
      <dgm:prSet presAssocID="{0DD9B224-CA7F-404F-B963-13C532FCE7B8}" presName="childShape" presStyleCnt="0"/>
      <dgm:spPr/>
    </dgm:pt>
    <dgm:pt modelId="{81D29F0F-7C90-BF40-92C3-063CB3430A03}" type="pres">
      <dgm:prSet presAssocID="{0E2641CF-C128-4E4E-91C3-1E301E3F83EE}" presName="Name13" presStyleLbl="parChTrans1D2" presStyleIdx="6" presStyleCnt="8"/>
      <dgm:spPr/>
    </dgm:pt>
    <dgm:pt modelId="{87D17C7B-9253-E342-80C9-40C9511FBB66}" type="pres">
      <dgm:prSet presAssocID="{680F25A9-2F99-FE49-9EA4-0049906EFAA5}" presName="childText" presStyleLbl="bgAcc1" presStyleIdx="6" presStyleCnt="8">
        <dgm:presLayoutVars>
          <dgm:bulletEnabled val="1"/>
        </dgm:presLayoutVars>
      </dgm:prSet>
      <dgm:spPr/>
    </dgm:pt>
    <dgm:pt modelId="{FDD3F524-AA09-364E-A772-55CEE24E06A0}" type="pres">
      <dgm:prSet presAssocID="{DE4A9653-1BF8-504C-9C66-BDFDBAFBF045}" presName="Name13" presStyleLbl="parChTrans1D2" presStyleIdx="7" presStyleCnt="8"/>
      <dgm:spPr/>
    </dgm:pt>
    <dgm:pt modelId="{DCF8A521-4C86-6047-86A5-CB955637C3F2}" type="pres">
      <dgm:prSet presAssocID="{1488F381-036C-9E49-8489-D10968652A92}" presName="childText" presStyleLbl="bgAcc1" presStyleIdx="7" presStyleCnt="8">
        <dgm:presLayoutVars>
          <dgm:bulletEnabled val="1"/>
        </dgm:presLayoutVars>
      </dgm:prSet>
      <dgm:spPr/>
    </dgm:pt>
  </dgm:ptLst>
  <dgm:cxnLst>
    <dgm:cxn modelId="{B210C800-84D9-A348-B0D1-A34DD6D1CACF}" srcId="{1DF6ACE5-5A13-A146-AD43-54CE9ABD4DF7}" destId="{516B9AAB-E067-214B-B28A-47CA9D6AAD67}" srcOrd="0" destOrd="0" parTransId="{72366025-8D3A-C346-B3D2-316DD06A312B}" sibTransId="{18DC0E42-C40A-3145-89C6-F79650845304}"/>
    <dgm:cxn modelId="{75E6B706-3722-2547-B92C-1F83E085D0D3}" type="presOf" srcId="{72366025-8D3A-C346-B3D2-316DD06A312B}" destId="{4CA2828F-F451-B94E-B966-DD95282D3D95}" srcOrd="0" destOrd="0" presId="urn:microsoft.com/office/officeart/2005/8/layout/hierarchy3"/>
    <dgm:cxn modelId="{53EAB50C-3BB6-0E4D-A131-00409D72EC7F}" type="presOf" srcId="{7B7A43F0-9998-194B-885B-74688E22F9BF}" destId="{E9067F7F-3F18-8F49-8AAE-4B9D08C052EA}" srcOrd="0" destOrd="1" presId="urn:microsoft.com/office/officeart/2005/8/layout/hierarchy3"/>
    <dgm:cxn modelId="{B8754C0F-C4AE-6943-B8B8-A10E311842EF}" type="presOf" srcId="{C34F9AAE-866B-084F-8A76-0C74A4766EE6}" destId="{FC678260-856D-DB44-9ADC-A6CA27EB581C}" srcOrd="0" destOrd="1" presId="urn:microsoft.com/office/officeart/2005/8/layout/hierarchy3"/>
    <dgm:cxn modelId="{41A4E40F-8C6C-7A4C-91AD-CCFA8943C221}" srcId="{0DD9B224-CA7F-404F-B963-13C532FCE7B8}" destId="{1488F381-036C-9E49-8489-D10968652A92}" srcOrd="1" destOrd="0" parTransId="{DE4A9653-1BF8-504C-9C66-BDFDBAFBF045}" sibTransId="{7BD0CA70-C459-664A-BAA1-61EFDBC1CC2C}"/>
    <dgm:cxn modelId="{EEA59E1E-9E4E-7446-9A38-F438F9BCAE3F}" type="presOf" srcId="{C422E483-8310-B74A-BDFC-2CB53D69CAC3}" destId="{B408D36F-E928-2846-8ED5-FF65DE53E8C2}" srcOrd="1" destOrd="0" presId="urn:microsoft.com/office/officeart/2005/8/layout/hierarchy3"/>
    <dgm:cxn modelId="{7C420A20-36B7-F947-8DBE-58A728343237}" type="presOf" srcId="{516B9AAB-E067-214B-B28A-47CA9D6AAD67}" destId="{D22678FF-2386-CD43-88CB-0633AE83E805}" srcOrd="0" destOrd="0" presId="urn:microsoft.com/office/officeart/2005/8/layout/hierarchy3"/>
    <dgm:cxn modelId="{FE8D9720-DA34-6549-B2F2-F56ECF822402}" type="presOf" srcId="{1DF6ACE5-5A13-A146-AD43-54CE9ABD4DF7}" destId="{A0988EFD-BA56-6E4C-A17A-C7E2266799CE}" srcOrd="1" destOrd="0" presId="urn:microsoft.com/office/officeart/2005/8/layout/hierarchy3"/>
    <dgm:cxn modelId="{BB4A262C-C400-AE47-9159-3DAB1DF09F89}" srcId="{4730E468-1103-504D-8D8D-F5D949983956}" destId="{C422E483-8310-B74A-BDFC-2CB53D69CAC3}" srcOrd="2" destOrd="0" parTransId="{01378AFE-76B7-9E46-94D9-2D64FBF125C1}" sibTransId="{762320FE-230B-7B41-AAA8-7B6290A936F1}"/>
    <dgm:cxn modelId="{71479B38-09AF-6E4C-8684-5747186674EA}" type="presOf" srcId="{95CB160C-CECC-1A49-AB88-058C51C66B64}" destId="{E9067F7F-3F18-8F49-8AAE-4B9D08C052EA}" srcOrd="0" destOrd="0" presId="urn:microsoft.com/office/officeart/2005/8/layout/hierarchy3"/>
    <dgm:cxn modelId="{8FEBCB3B-E37E-BA49-996C-CE5193AE6324}" type="presOf" srcId="{2FEDCF79-5B97-C04C-A352-33AE5A777FF7}" destId="{D6FE6028-26E7-0642-ABEB-06A9F2B3253A}" srcOrd="0" destOrd="2" presId="urn:microsoft.com/office/officeart/2005/8/layout/hierarchy3"/>
    <dgm:cxn modelId="{60E17B40-415F-F04B-8DEA-5D576CD01236}" type="presOf" srcId="{C422E483-8310-B74A-BDFC-2CB53D69CAC3}" destId="{D6C9C912-C3CE-E64E-9DC2-A19FAB521636}" srcOrd="0" destOrd="0" presId="urn:microsoft.com/office/officeart/2005/8/layout/hierarchy3"/>
    <dgm:cxn modelId="{9480F043-5CBA-2A43-B23A-B63E9CE9FE8D}" type="presOf" srcId="{0EA85AAA-8FE8-B040-AB38-EEFFEC7AEACE}" destId="{FA4FCE1F-670E-BC48-BF0A-B9D7D27CD689}" srcOrd="0" destOrd="0" presId="urn:microsoft.com/office/officeart/2005/8/layout/hierarchy3"/>
    <dgm:cxn modelId="{3BC86F44-C91E-854E-8BA1-7330B90EB930}" type="presOf" srcId="{0DD9B224-CA7F-404F-B963-13C532FCE7B8}" destId="{D5546AC0-128F-4143-BA9F-EDC7903C9BDD}" srcOrd="1" destOrd="0" presId="urn:microsoft.com/office/officeart/2005/8/layout/hierarchy3"/>
    <dgm:cxn modelId="{74823648-3CFB-3845-B91C-6AD84F1072BF}" type="presOf" srcId="{80DD64C7-8117-6C49-A03C-C8855A4FD79A}" destId="{682B2998-0524-B049-B308-97DCD88FB293}" srcOrd="0" destOrd="0" presId="urn:microsoft.com/office/officeart/2005/8/layout/hierarchy3"/>
    <dgm:cxn modelId="{90D63A4B-6C1B-D544-8E6E-4C13FAC6A4EB}" type="presOf" srcId="{D4AAA74F-CCC1-6742-8527-4D98C967CAF2}" destId="{C2C99C4F-6BAB-B14C-A398-89ED7845B155}" srcOrd="0" destOrd="0" presId="urn:microsoft.com/office/officeart/2005/8/layout/hierarchy3"/>
    <dgm:cxn modelId="{B18E554B-A171-4541-94DF-498290220815}" type="presOf" srcId="{1488F381-036C-9E49-8489-D10968652A92}" destId="{DCF8A521-4C86-6047-86A5-CB955637C3F2}" srcOrd="0" destOrd="0" presId="urn:microsoft.com/office/officeart/2005/8/layout/hierarchy3"/>
    <dgm:cxn modelId="{4D321C52-ABE2-3A4A-93CD-E9D1D1F0A242}" srcId="{0EA85AAA-8FE8-B040-AB38-EEFFEC7AEACE}" destId="{0195E693-D6DF-9841-9F8E-33C095A362B9}" srcOrd="0" destOrd="0" parTransId="{0D0068E4-2FBB-3849-BF60-85F92A61DD2B}" sibTransId="{C43813A4-566D-4246-B05B-C1513215B57F}"/>
    <dgm:cxn modelId="{FD14FF52-3877-684F-9BF1-2985DC5D4DB9}" type="presOf" srcId="{0D0068E4-2FBB-3849-BF60-85F92A61DD2B}" destId="{625B8E2F-3A3E-334D-AA93-9849CD721C90}" srcOrd="0" destOrd="0" presId="urn:microsoft.com/office/officeart/2005/8/layout/hierarchy3"/>
    <dgm:cxn modelId="{C0340254-D615-434E-84F4-E7FF42B583A9}" type="presOf" srcId="{A280EC9E-422C-894B-BD19-A8D3DEAF4DBF}" destId="{FC678260-856D-DB44-9ADC-A6CA27EB581C}" srcOrd="0" destOrd="0" presId="urn:microsoft.com/office/officeart/2005/8/layout/hierarchy3"/>
    <dgm:cxn modelId="{9E62B65A-A112-9945-8203-5D40D9E7C287}" srcId="{A280EC9E-422C-894B-BD19-A8D3DEAF4DBF}" destId="{C34F9AAE-866B-084F-8A76-0C74A4766EE6}" srcOrd="0" destOrd="0" parTransId="{A3F81589-9375-4E48-AA52-946BD120EA4C}" sibTransId="{3EC2FED0-3EFD-E642-911D-7A4B856DA3C0}"/>
    <dgm:cxn modelId="{AF29417F-BED8-6B43-974E-0FB7AF53DF0A}" srcId="{516B9AAB-E067-214B-B28A-47CA9D6AAD67}" destId="{2F43FE3B-125D-3D4E-8F6E-A10490476376}" srcOrd="0" destOrd="0" parTransId="{2F11742E-5A18-0E4E-B42B-F17241ACC8FC}" sibTransId="{0F115608-9052-B74D-8AF6-5EFBA74163B1}"/>
    <dgm:cxn modelId="{3B39798B-ED9A-F44D-8C7C-BE3C2241E024}" type="presOf" srcId="{94A3361C-5586-544D-8F00-BB984EA7635D}" destId="{153F35F7-4C26-5544-87C1-7EFD53789BBA}" srcOrd="0" destOrd="0" presId="urn:microsoft.com/office/officeart/2005/8/layout/hierarchy3"/>
    <dgm:cxn modelId="{D88E548D-41D4-5849-A4C2-1ECA6723701D}" srcId="{4730E468-1103-504D-8D8D-F5D949983956}" destId="{1DF6ACE5-5A13-A146-AD43-54CE9ABD4DF7}" srcOrd="1" destOrd="0" parTransId="{CA7040A7-AC0E-E149-8C82-BD6B95C46A7A}" sibTransId="{EE117378-1B3D-5D45-8FAA-905B472A6BDF}"/>
    <dgm:cxn modelId="{C6163F8E-F453-8F4D-97EA-5F524D98F3F0}" srcId="{0EA85AAA-8FE8-B040-AB38-EEFFEC7AEACE}" destId="{A280EC9E-422C-894B-BD19-A8D3DEAF4DBF}" srcOrd="1" destOrd="0" parTransId="{B18EBE22-B663-3347-8516-37CDE0D4D26D}" sibTransId="{AF55C5A7-8B5A-1248-A6E2-68F6C929E5EB}"/>
    <dgm:cxn modelId="{E29EAF93-016E-9B4E-B8C1-499FACBBD862}" type="presOf" srcId="{4730E468-1103-504D-8D8D-F5D949983956}" destId="{4308A50D-A809-2B47-AB14-483EA53849F0}" srcOrd="0" destOrd="0" presId="urn:microsoft.com/office/officeart/2005/8/layout/hierarchy3"/>
    <dgm:cxn modelId="{B33BE693-397E-104F-BB17-F75BE8FE35F0}" srcId="{4730E468-1103-504D-8D8D-F5D949983956}" destId="{0DD9B224-CA7F-404F-B963-13C532FCE7B8}" srcOrd="3" destOrd="0" parTransId="{08ECF471-1082-9940-A676-6F091E021A70}" sibTransId="{F994C6F9-00EF-0944-9EFC-507B3240C518}"/>
    <dgm:cxn modelId="{953F2198-4E82-6544-A9A6-6AB389CAB0DD}" srcId="{0195E693-D6DF-9841-9F8E-33C095A362B9}" destId="{4E198F6C-8BAF-6C47-8C52-622069C9C2F4}" srcOrd="0" destOrd="0" parTransId="{BDA91461-CB56-1140-81B1-AE5BFDE7250B}" sibTransId="{922CB6F0-6BC3-1E4E-88E2-57C489A1A093}"/>
    <dgm:cxn modelId="{902C109A-A079-804A-93E9-0921CCE84CF8}" srcId="{0195E693-D6DF-9841-9F8E-33C095A362B9}" destId="{2FEDCF79-5B97-C04C-A352-33AE5A777FF7}" srcOrd="1" destOrd="0" parTransId="{5D174349-72E7-F24E-A88B-991E6CE90101}" sibTransId="{5E59C90A-7029-BD48-8F7F-83E28939D154}"/>
    <dgm:cxn modelId="{6E99B09B-F847-D94E-B383-AE1E57170766}" type="presOf" srcId="{0EA85AAA-8FE8-B040-AB38-EEFFEC7AEACE}" destId="{0A830FD2-5103-F14D-96C7-BDA216981F23}" srcOrd="1" destOrd="0" presId="urn:microsoft.com/office/officeart/2005/8/layout/hierarchy3"/>
    <dgm:cxn modelId="{3DC3C59B-C1B3-6142-A283-417BB2990598}" srcId="{4730E468-1103-504D-8D8D-F5D949983956}" destId="{0EA85AAA-8FE8-B040-AB38-EEFFEC7AEACE}" srcOrd="0" destOrd="0" parTransId="{CA980DC1-82CF-5840-9829-8EBEC5DF5378}" sibTransId="{49D14088-5F6F-E549-B635-51E7CDD0BA2A}"/>
    <dgm:cxn modelId="{F2B5C3B3-3EC7-7447-8879-AF69B05C6B4A}" srcId="{95CB160C-CECC-1A49-AB88-058C51C66B64}" destId="{7B7A43F0-9998-194B-885B-74688E22F9BF}" srcOrd="0" destOrd="0" parTransId="{990BC8AB-BFA4-FC4A-B6B8-AEDC20FD02CE}" sibTransId="{68F675FE-E33B-C94B-8C2F-52FEAFC8F9A8}"/>
    <dgm:cxn modelId="{250C2DB7-2EF6-4C40-9166-18DA42B8E05D}" type="presOf" srcId="{0195E693-D6DF-9841-9F8E-33C095A362B9}" destId="{D6FE6028-26E7-0642-ABEB-06A9F2B3253A}" srcOrd="0" destOrd="0" presId="urn:microsoft.com/office/officeart/2005/8/layout/hierarchy3"/>
    <dgm:cxn modelId="{E16128C3-C525-0D44-B814-AB921C71D984}" type="presOf" srcId="{B18EBE22-B663-3347-8516-37CDE0D4D26D}" destId="{5A7FBE44-4E46-5D48-B196-9EE9F1886DE6}" srcOrd="0" destOrd="0" presId="urn:microsoft.com/office/officeart/2005/8/layout/hierarchy3"/>
    <dgm:cxn modelId="{3B66D4C5-8DE9-4C41-A1C7-E60C2545B713}" type="presOf" srcId="{680F25A9-2F99-FE49-9EA4-0049906EFAA5}" destId="{87D17C7B-9253-E342-80C9-40C9511FBB66}" srcOrd="0" destOrd="0" presId="urn:microsoft.com/office/officeart/2005/8/layout/hierarchy3"/>
    <dgm:cxn modelId="{F9C674C7-A992-FF4B-8D96-52B0D0156851}" type="presOf" srcId="{1DF6ACE5-5A13-A146-AD43-54CE9ABD4DF7}" destId="{0627EB85-95C7-F449-B631-F671A9DFB34F}" srcOrd="0" destOrd="0" presId="urn:microsoft.com/office/officeart/2005/8/layout/hierarchy3"/>
    <dgm:cxn modelId="{F9D16DC8-FDF3-8747-8E82-2C9B0B53D8AD}" type="presOf" srcId="{DE4A9653-1BF8-504C-9C66-BDFDBAFBF045}" destId="{FDD3F524-AA09-364E-A772-55CEE24E06A0}" srcOrd="0" destOrd="0" presId="urn:microsoft.com/office/officeart/2005/8/layout/hierarchy3"/>
    <dgm:cxn modelId="{2C1991C8-CC7D-974A-97D7-7D4B2249EB5B}" type="presOf" srcId="{0DD9B224-CA7F-404F-B963-13C532FCE7B8}" destId="{8E654373-420D-6440-97DC-0CB51151E0A6}" srcOrd="0" destOrd="0" presId="urn:microsoft.com/office/officeart/2005/8/layout/hierarchy3"/>
    <dgm:cxn modelId="{945008CB-171A-794F-922F-3C2260F1CCC6}" type="presOf" srcId="{4E198F6C-8BAF-6C47-8C52-622069C9C2F4}" destId="{D6FE6028-26E7-0642-ABEB-06A9F2B3253A}" srcOrd="0" destOrd="1" presId="urn:microsoft.com/office/officeart/2005/8/layout/hierarchy3"/>
    <dgm:cxn modelId="{583E31D7-E5D8-1344-8765-A3FE660683CA}" type="presOf" srcId="{0DD98EBB-9926-B941-82BE-FF9966E1EAE9}" destId="{D7C59161-A6A2-E442-BD12-A8F8F6CAC893}" srcOrd="0" destOrd="0" presId="urn:microsoft.com/office/officeart/2005/8/layout/hierarchy3"/>
    <dgm:cxn modelId="{2A69C0DC-5D4E-1747-8F2C-AF0474633DC3}" type="presOf" srcId="{0E2641CF-C128-4E4E-91C3-1E301E3F83EE}" destId="{81D29F0F-7C90-BF40-92C3-063CB3430A03}" srcOrd="0" destOrd="0" presId="urn:microsoft.com/office/officeart/2005/8/layout/hierarchy3"/>
    <dgm:cxn modelId="{8304F3DC-B3B3-EA4D-B2E9-C51C8E4313B4}" type="presOf" srcId="{220FE1DC-5C3C-5A4C-BE76-9E8722F0B53B}" destId="{A0D4BB19-290E-B04C-BF39-EC442904D89B}" srcOrd="0" destOrd="0" presId="urn:microsoft.com/office/officeart/2005/8/layout/hierarchy3"/>
    <dgm:cxn modelId="{6398A9E1-F173-7D4B-B006-42EB49837470}" srcId="{0DD9B224-CA7F-404F-B963-13C532FCE7B8}" destId="{680F25A9-2F99-FE49-9EA4-0049906EFAA5}" srcOrd="0" destOrd="0" parTransId="{0E2641CF-C128-4E4E-91C3-1E301E3F83EE}" sibTransId="{C54D876E-6A6B-9F4C-990B-CDCFBA70AF5E}"/>
    <dgm:cxn modelId="{37324BE3-80D9-0444-B2C9-60A17E429022}" type="presOf" srcId="{2F43FE3B-125D-3D4E-8F6E-A10490476376}" destId="{D22678FF-2386-CD43-88CB-0633AE83E805}" srcOrd="0" destOrd="1" presId="urn:microsoft.com/office/officeart/2005/8/layout/hierarchy3"/>
    <dgm:cxn modelId="{D60D85EA-799F-494B-83EB-8D650F347C62}" srcId="{C422E483-8310-B74A-BDFC-2CB53D69CAC3}" destId="{0DD98EBB-9926-B941-82BE-FF9966E1EAE9}" srcOrd="0" destOrd="0" parTransId="{80DD64C7-8117-6C49-A03C-C8855A4FD79A}" sibTransId="{8170B246-91AB-214C-A80D-41515B564A20}"/>
    <dgm:cxn modelId="{5F1F60F3-77EA-9641-B4F8-CF949F624191}" srcId="{1DF6ACE5-5A13-A146-AD43-54CE9ABD4DF7}" destId="{95CB160C-CECC-1A49-AB88-058C51C66B64}" srcOrd="1" destOrd="0" parTransId="{94A3361C-5586-544D-8F00-BB984EA7635D}" sibTransId="{E017CD7B-A1E9-234A-8C52-6A59BF101D55}"/>
    <dgm:cxn modelId="{5ADCAEFC-7A07-B64D-83BF-D5C29578F6E8}" srcId="{C422E483-8310-B74A-BDFC-2CB53D69CAC3}" destId="{220FE1DC-5C3C-5A4C-BE76-9E8722F0B53B}" srcOrd="1" destOrd="0" parTransId="{D4AAA74F-CCC1-6742-8527-4D98C967CAF2}" sibTransId="{BB4AB099-2131-7E48-83A2-D04C077538BD}"/>
    <dgm:cxn modelId="{E23940CB-5D8E-0848-B490-FA254D057511}" type="presParOf" srcId="{4308A50D-A809-2B47-AB14-483EA53849F0}" destId="{D9793E2B-8018-6340-A765-705A671EB954}" srcOrd="0" destOrd="0" presId="urn:microsoft.com/office/officeart/2005/8/layout/hierarchy3"/>
    <dgm:cxn modelId="{FC112D09-B449-EF46-B979-17ED02A22D1D}" type="presParOf" srcId="{D9793E2B-8018-6340-A765-705A671EB954}" destId="{92465A59-F8FF-C74A-B6B7-DDB79FA72F0F}" srcOrd="0" destOrd="0" presId="urn:microsoft.com/office/officeart/2005/8/layout/hierarchy3"/>
    <dgm:cxn modelId="{C80FF788-6A53-8C4C-B26B-D1BFFAF6F245}" type="presParOf" srcId="{92465A59-F8FF-C74A-B6B7-DDB79FA72F0F}" destId="{FA4FCE1F-670E-BC48-BF0A-B9D7D27CD689}" srcOrd="0" destOrd="0" presId="urn:microsoft.com/office/officeart/2005/8/layout/hierarchy3"/>
    <dgm:cxn modelId="{247DADC1-B018-3643-8704-7C6A951EC660}" type="presParOf" srcId="{92465A59-F8FF-C74A-B6B7-DDB79FA72F0F}" destId="{0A830FD2-5103-F14D-96C7-BDA216981F23}" srcOrd="1" destOrd="0" presId="urn:microsoft.com/office/officeart/2005/8/layout/hierarchy3"/>
    <dgm:cxn modelId="{0C9D7746-D676-0248-9F17-093869454C8E}" type="presParOf" srcId="{D9793E2B-8018-6340-A765-705A671EB954}" destId="{93F0A3F4-F18F-D745-B12C-B9E6013D02BA}" srcOrd="1" destOrd="0" presId="urn:microsoft.com/office/officeart/2005/8/layout/hierarchy3"/>
    <dgm:cxn modelId="{9C1FD000-86BB-1443-A820-46EF26DF1F96}" type="presParOf" srcId="{93F0A3F4-F18F-D745-B12C-B9E6013D02BA}" destId="{625B8E2F-3A3E-334D-AA93-9849CD721C90}" srcOrd="0" destOrd="0" presId="urn:microsoft.com/office/officeart/2005/8/layout/hierarchy3"/>
    <dgm:cxn modelId="{4BF76854-2DEF-6F49-8FDA-B90B2F129020}" type="presParOf" srcId="{93F0A3F4-F18F-D745-B12C-B9E6013D02BA}" destId="{D6FE6028-26E7-0642-ABEB-06A9F2B3253A}" srcOrd="1" destOrd="0" presId="urn:microsoft.com/office/officeart/2005/8/layout/hierarchy3"/>
    <dgm:cxn modelId="{D926BBBB-2B39-5342-8787-A83DC5DC38C4}" type="presParOf" srcId="{93F0A3F4-F18F-D745-B12C-B9E6013D02BA}" destId="{5A7FBE44-4E46-5D48-B196-9EE9F1886DE6}" srcOrd="2" destOrd="0" presId="urn:microsoft.com/office/officeart/2005/8/layout/hierarchy3"/>
    <dgm:cxn modelId="{7566E752-5C67-1A43-8B7A-E3FCA5B4E17D}" type="presParOf" srcId="{93F0A3F4-F18F-D745-B12C-B9E6013D02BA}" destId="{FC678260-856D-DB44-9ADC-A6CA27EB581C}" srcOrd="3" destOrd="0" presId="urn:microsoft.com/office/officeart/2005/8/layout/hierarchy3"/>
    <dgm:cxn modelId="{0700EC45-54D3-3640-8C86-6E52A1CFB3AF}" type="presParOf" srcId="{4308A50D-A809-2B47-AB14-483EA53849F0}" destId="{7B618EA4-3068-EE4F-89F9-E437BB86B897}" srcOrd="1" destOrd="0" presId="urn:microsoft.com/office/officeart/2005/8/layout/hierarchy3"/>
    <dgm:cxn modelId="{F5905874-F4F2-3F47-A03F-6635F5981923}" type="presParOf" srcId="{7B618EA4-3068-EE4F-89F9-E437BB86B897}" destId="{2C9621EF-2D19-1D48-9806-ED04970FE998}" srcOrd="0" destOrd="0" presId="urn:microsoft.com/office/officeart/2005/8/layout/hierarchy3"/>
    <dgm:cxn modelId="{B7478248-DB46-9B41-9018-46F815180424}" type="presParOf" srcId="{2C9621EF-2D19-1D48-9806-ED04970FE998}" destId="{0627EB85-95C7-F449-B631-F671A9DFB34F}" srcOrd="0" destOrd="0" presId="urn:microsoft.com/office/officeart/2005/8/layout/hierarchy3"/>
    <dgm:cxn modelId="{4371A624-1735-7741-B21F-ED2260ECFFE6}" type="presParOf" srcId="{2C9621EF-2D19-1D48-9806-ED04970FE998}" destId="{A0988EFD-BA56-6E4C-A17A-C7E2266799CE}" srcOrd="1" destOrd="0" presId="urn:microsoft.com/office/officeart/2005/8/layout/hierarchy3"/>
    <dgm:cxn modelId="{39EFEBA6-0A51-094D-879B-55106BAFF073}" type="presParOf" srcId="{7B618EA4-3068-EE4F-89F9-E437BB86B897}" destId="{F6F83F62-67E4-484A-BF8E-1E66B1C1EBE1}" srcOrd="1" destOrd="0" presId="urn:microsoft.com/office/officeart/2005/8/layout/hierarchy3"/>
    <dgm:cxn modelId="{9671D5B1-5A4A-B94F-925F-7F9FC5152AED}" type="presParOf" srcId="{F6F83F62-67E4-484A-BF8E-1E66B1C1EBE1}" destId="{4CA2828F-F451-B94E-B966-DD95282D3D95}" srcOrd="0" destOrd="0" presId="urn:microsoft.com/office/officeart/2005/8/layout/hierarchy3"/>
    <dgm:cxn modelId="{41831958-8292-974E-84BD-C7D385D0E603}" type="presParOf" srcId="{F6F83F62-67E4-484A-BF8E-1E66B1C1EBE1}" destId="{D22678FF-2386-CD43-88CB-0633AE83E805}" srcOrd="1" destOrd="0" presId="urn:microsoft.com/office/officeart/2005/8/layout/hierarchy3"/>
    <dgm:cxn modelId="{BB9086DD-0640-2649-B2F6-48F6D3C97CED}" type="presParOf" srcId="{F6F83F62-67E4-484A-BF8E-1E66B1C1EBE1}" destId="{153F35F7-4C26-5544-87C1-7EFD53789BBA}" srcOrd="2" destOrd="0" presId="urn:microsoft.com/office/officeart/2005/8/layout/hierarchy3"/>
    <dgm:cxn modelId="{0077DFD0-89B7-1F4B-868E-92B6B51F18A6}" type="presParOf" srcId="{F6F83F62-67E4-484A-BF8E-1E66B1C1EBE1}" destId="{E9067F7F-3F18-8F49-8AAE-4B9D08C052EA}" srcOrd="3" destOrd="0" presId="urn:microsoft.com/office/officeart/2005/8/layout/hierarchy3"/>
    <dgm:cxn modelId="{316014D8-4E06-CE40-8FFC-F616FCA9AA41}" type="presParOf" srcId="{4308A50D-A809-2B47-AB14-483EA53849F0}" destId="{37110320-B374-B346-A008-4B836FA2EB18}" srcOrd="2" destOrd="0" presId="urn:microsoft.com/office/officeart/2005/8/layout/hierarchy3"/>
    <dgm:cxn modelId="{0359E0C4-519A-9940-ABE1-BBBDAE4F3D01}" type="presParOf" srcId="{37110320-B374-B346-A008-4B836FA2EB18}" destId="{10003C67-1E5B-CF49-9A63-6CF6DDCACAC8}" srcOrd="0" destOrd="0" presId="urn:microsoft.com/office/officeart/2005/8/layout/hierarchy3"/>
    <dgm:cxn modelId="{4E5F539F-59D7-D841-B73E-DE291DED2DCC}" type="presParOf" srcId="{10003C67-1E5B-CF49-9A63-6CF6DDCACAC8}" destId="{D6C9C912-C3CE-E64E-9DC2-A19FAB521636}" srcOrd="0" destOrd="0" presId="urn:microsoft.com/office/officeart/2005/8/layout/hierarchy3"/>
    <dgm:cxn modelId="{6AEA21D5-DE42-6643-8ABB-A15E8C745217}" type="presParOf" srcId="{10003C67-1E5B-CF49-9A63-6CF6DDCACAC8}" destId="{B408D36F-E928-2846-8ED5-FF65DE53E8C2}" srcOrd="1" destOrd="0" presId="urn:microsoft.com/office/officeart/2005/8/layout/hierarchy3"/>
    <dgm:cxn modelId="{E63670CF-863F-1646-96CE-13BC38DB2A53}" type="presParOf" srcId="{37110320-B374-B346-A008-4B836FA2EB18}" destId="{268BB83F-7558-F642-B6B9-43F9B0C03923}" srcOrd="1" destOrd="0" presId="urn:microsoft.com/office/officeart/2005/8/layout/hierarchy3"/>
    <dgm:cxn modelId="{147ECA05-7370-6446-ACA3-AF4C755B9D12}" type="presParOf" srcId="{268BB83F-7558-F642-B6B9-43F9B0C03923}" destId="{682B2998-0524-B049-B308-97DCD88FB293}" srcOrd="0" destOrd="0" presId="urn:microsoft.com/office/officeart/2005/8/layout/hierarchy3"/>
    <dgm:cxn modelId="{20BF0F9B-55B9-8C40-AC6F-491EDCA7888C}" type="presParOf" srcId="{268BB83F-7558-F642-B6B9-43F9B0C03923}" destId="{D7C59161-A6A2-E442-BD12-A8F8F6CAC893}" srcOrd="1" destOrd="0" presId="urn:microsoft.com/office/officeart/2005/8/layout/hierarchy3"/>
    <dgm:cxn modelId="{FBFC1D3F-B200-6546-8AF5-2AC6166A8867}" type="presParOf" srcId="{268BB83F-7558-F642-B6B9-43F9B0C03923}" destId="{C2C99C4F-6BAB-B14C-A398-89ED7845B155}" srcOrd="2" destOrd="0" presId="urn:microsoft.com/office/officeart/2005/8/layout/hierarchy3"/>
    <dgm:cxn modelId="{96893B6C-B4BD-144D-B816-C6DB622960B6}" type="presParOf" srcId="{268BB83F-7558-F642-B6B9-43F9B0C03923}" destId="{A0D4BB19-290E-B04C-BF39-EC442904D89B}" srcOrd="3" destOrd="0" presId="urn:microsoft.com/office/officeart/2005/8/layout/hierarchy3"/>
    <dgm:cxn modelId="{1CB19905-E83B-ED4E-933D-DC45ABA2CE12}" type="presParOf" srcId="{4308A50D-A809-2B47-AB14-483EA53849F0}" destId="{40CF3B32-BB2C-4345-9811-BC3614662F7F}" srcOrd="3" destOrd="0" presId="urn:microsoft.com/office/officeart/2005/8/layout/hierarchy3"/>
    <dgm:cxn modelId="{7B12DE27-982A-AD41-9309-8C38A15D0588}" type="presParOf" srcId="{40CF3B32-BB2C-4345-9811-BC3614662F7F}" destId="{EA647F73-88C6-784A-B117-BDD6E8A35C36}" srcOrd="0" destOrd="0" presId="urn:microsoft.com/office/officeart/2005/8/layout/hierarchy3"/>
    <dgm:cxn modelId="{4C2C7EB0-64EC-FA4D-971E-C0A36389802C}" type="presParOf" srcId="{EA647F73-88C6-784A-B117-BDD6E8A35C36}" destId="{8E654373-420D-6440-97DC-0CB51151E0A6}" srcOrd="0" destOrd="0" presId="urn:microsoft.com/office/officeart/2005/8/layout/hierarchy3"/>
    <dgm:cxn modelId="{30F5818D-1CA1-EB4E-B20B-5A178B31375B}" type="presParOf" srcId="{EA647F73-88C6-784A-B117-BDD6E8A35C36}" destId="{D5546AC0-128F-4143-BA9F-EDC7903C9BDD}" srcOrd="1" destOrd="0" presId="urn:microsoft.com/office/officeart/2005/8/layout/hierarchy3"/>
    <dgm:cxn modelId="{DAF833EC-8453-BD40-A036-69781E910199}" type="presParOf" srcId="{40CF3B32-BB2C-4345-9811-BC3614662F7F}" destId="{9E51AE4A-D217-5949-AB1E-4C467FD787CC}" srcOrd="1" destOrd="0" presId="urn:microsoft.com/office/officeart/2005/8/layout/hierarchy3"/>
    <dgm:cxn modelId="{09980664-D843-894D-8069-F20A647729A0}" type="presParOf" srcId="{9E51AE4A-D217-5949-AB1E-4C467FD787CC}" destId="{81D29F0F-7C90-BF40-92C3-063CB3430A03}" srcOrd="0" destOrd="0" presId="urn:microsoft.com/office/officeart/2005/8/layout/hierarchy3"/>
    <dgm:cxn modelId="{47D010BB-6D22-344F-AF82-EACE48870D3F}" type="presParOf" srcId="{9E51AE4A-D217-5949-AB1E-4C467FD787CC}" destId="{87D17C7B-9253-E342-80C9-40C9511FBB66}" srcOrd="1" destOrd="0" presId="urn:microsoft.com/office/officeart/2005/8/layout/hierarchy3"/>
    <dgm:cxn modelId="{5DE0E3EB-3BAA-E74D-9F6F-12986C2032A5}" type="presParOf" srcId="{9E51AE4A-D217-5949-AB1E-4C467FD787CC}" destId="{FDD3F524-AA09-364E-A772-55CEE24E06A0}" srcOrd="2" destOrd="0" presId="urn:microsoft.com/office/officeart/2005/8/layout/hierarchy3"/>
    <dgm:cxn modelId="{B550A64F-BD2B-4248-B2A0-F5DDEDBF7923}" type="presParOf" srcId="{9E51AE4A-D217-5949-AB1E-4C467FD787CC}" destId="{DCF8A521-4C86-6047-86A5-CB955637C3F2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4FCE1F-670E-BC48-BF0A-B9D7D27CD689}">
      <dsp:nvSpPr>
        <dsp:cNvPr id="0" name=""/>
        <dsp:cNvSpPr/>
      </dsp:nvSpPr>
      <dsp:spPr>
        <a:xfrm>
          <a:off x="2023" y="724572"/>
          <a:ext cx="2325253" cy="116262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Environmental Change</a:t>
          </a:r>
          <a:r>
            <a:rPr lang="en-US" sz="1900" kern="1200"/>
            <a:t>/Susceptibility</a:t>
          </a:r>
          <a:endParaRPr lang="en-US" sz="1900" kern="1200" dirty="0"/>
        </a:p>
      </dsp:txBody>
      <dsp:txXfrm>
        <a:off x="36075" y="758624"/>
        <a:ext cx="2257149" cy="1094522"/>
      </dsp:txXfrm>
    </dsp:sp>
    <dsp:sp modelId="{625B8E2F-3A3E-334D-AA93-9849CD721C90}">
      <dsp:nvSpPr>
        <dsp:cNvPr id="0" name=""/>
        <dsp:cNvSpPr/>
      </dsp:nvSpPr>
      <dsp:spPr>
        <a:xfrm>
          <a:off x="234548" y="1887199"/>
          <a:ext cx="232525" cy="10014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01416"/>
              </a:lnTo>
              <a:lnTo>
                <a:pt x="232525" y="1001416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FE6028-26E7-0642-ABEB-06A9F2B3253A}">
      <dsp:nvSpPr>
        <dsp:cNvPr id="0" name=""/>
        <dsp:cNvSpPr/>
      </dsp:nvSpPr>
      <dsp:spPr>
        <a:xfrm>
          <a:off x="467073" y="2177855"/>
          <a:ext cx="1860202" cy="14215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Ex: Coastal erosion rates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Distance to structure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Known vs unknown rates</a:t>
          </a:r>
        </a:p>
      </dsp:txBody>
      <dsp:txXfrm>
        <a:off x="508708" y="2219490"/>
        <a:ext cx="1776932" cy="1338250"/>
      </dsp:txXfrm>
    </dsp:sp>
    <dsp:sp modelId="{5A7FBE44-4E46-5D48-B196-9EE9F1886DE6}">
      <dsp:nvSpPr>
        <dsp:cNvPr id="0" name=""/>
        <dsp:cNvSpPr/>
      </dsp:nvSpPr>
      <dsp:spPr>
        <a:xfrm>
          <a:off x="234548" y="1887199"/>
          <a:ext cx="232525" cy="2662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62560"/>
              </a:lnTo>
              <a:lnTo>
                <a:pt x="232525" y="266256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678260-856D-DB44-9ADC-A6CA27EB581C}">
      <dsp:nvSpPr>
        <dsp:cNvPr id="0" name=""/>
        <dsp:cNvSpPr/>
      </dsp:nvSpPr>
      <dsp:spPr>
        <a:xfrm>
          <a:off x="467073" y="3890033"/>
          <a:ext cx="2022356" cy="13194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Ex: Permafrost Type/Thaw rates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Rebalancing/structural damage</a:t>
          </a:r>
        </a:p>
      </dsp:txBody>
      <dsp:txXfrm>
        <a:off x="505718" y="3928678"/>
        <a:ext cx="1945066" cy="1242163"/>
      </dsp:txXfrm>
    </dsp:sp>
    <dsp:sp modelId="{0627EB85-95C7-F449-B631-F671A9DFB34F}">
      <dsp:nvSpPr>
        <dsp:cNvPr id="0" name=""/>
        <dsp:cNvSpPr/>
      </dsp:nvSpPr>
      <dsp:spPr>
        <a:xfrm>
          <a:off x="2908589" y="724572"/>
          <a:ext cx="2325253" cy="116262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Engineering Vulnerability</a:t>
          </a:r>
        </a:p>
      </dsp:txBody>
      <dsp:txXfrm>
        <a:off x="2942641" y="758624"/>
        <a:ext cx="2257149" cy="1094522"/>
      </dsp:txXfrm>
    </dsp:sp>
    <dsp:sp modelId="{4CA2828F-F451-B94E-B966-DD95282D3D95}">
      <dsp:nvSpPr>
        <dsp:cNvPr id="0" name=""/>
        <dsp:cNvSpPr/>
      </dsp:nvSpPr>
      <dsp:spPr>
        <a:xfrm>
          <a:off x="3141115" y="1887199"/>
          <a:ext cx="232525" cy="8719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1970"/>
              </a:lnTo>
              <a:lnTo>
                <a:pt x="232525" y="87197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2678FF-2386-CD43-88CB-0633AE83E805}">
      <dsp:nvSpPr>
        <dsp:cNvPr id="0" name=""/>
        <dsp:cNvSpPr/>
      </dsp:nvSpPr>
      <dsp:spPr>
        <a:xfrm>
          <a:off x="3373640" y="2177855"/>
          <a:ext cx="1860202" cy="116262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Ex: Training/Human Factor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More/less training; documentation, etc.</a:t>
          </a:r>
        </a:p>
      </dsp:txBody>
      <dsp:txXfrm>
        <a:off x="3407692" y="2211907"/>
        <a:ext cx="1792098" cy="1094522"/>
      </dsp:txXfrm>
    </dsp:sp>
    <dsp:sp modelId="{153F35F7-4C26-5544-87C1-7EFD53789BBA}">
      <dsp:nvSpPr>
        <dsp:cNvPr id="0" name=""/>
        <dsp:cNvSpPr/>
      </dsp:nvSpPr>
      <dsp:spPr>
        <a:xfrm>
          <a:off x="3141115" y="1887199"/>
          <a:ext cx="232525" cy="23252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25253"/>
              </a:lnTo>
              <a:lnTo>
                <a:pt x="232525" y="2325253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067F7F-3F18-8F49-8AAE-4B9D08C052EA}">
      <dsp:nvSpPr>
        <dsp:cNvPr id="0" name=""/>
        <dsp:cNvSpPr/>
      </dsp:nvSpPr>
      <dsp:spPr>
        <a:xfrm>
          <a:off x="3373640" y="3631139"/>
          <a:ext cx="1860202" cy="116262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Ex: Age of Infrastructure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signs and symptoms</a:t>
          </a:r>
        </a:p>
      </dsp:txBody>
      <dsp:txXfrm>
        <a:off x="3407692" y="3665191"/>
        <a:ext cx="1792098" cy="1094522"/>
      </dsp:txXfrm>
    </dsp:sp>
    <dsp:sp modelId="{D6C9C912-C3CE-E64E-9DC2-A19FAB521636}">
      <dsp:nvSpPr>
        <dsp:cNvPr id="0" name=""/>
        <dsp:cNvSpPr/>
      </dsp:nvSpPr>
      <dsp:spPr>
        <a:xfrm>
          <a:off x="5815156" y="724572"/>
          <a:ext cx="2325253" cy="116262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Impact/Mitigation</a:t>
          </a:r>
        </a:p>
      </dsp:txBody>
      <dsp:txXfrm>
        <a:off x="5849208" y="758624"/>
        <a:ext cx="2257149" cy="1094522"/>
      </dsp:txXfrm>
    </dsp:sp>
    <dsp:sp modelId="{682B2998-0524-B049-B308-97DCD88FB293}">
      <dsp:nvSpPr>
        <dsp:cNvPr id="0" name=""/>
        <dsp:cNvSpPr/>
      </dsp:nvSpPr>
      <dsp:spPr>
        <a:xfrm>
          <a:off x="6047682" y="1887199"/>
          <a:ext cx="232525" cy="8719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1970"/>
              </a:lnTo>
              <a:lnTo>
                <a:pt x="232525" y="87197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C59161-A6A2-E442-BD12-A8F8F6CAC893}">
      <dsp:nvSpPr>
        <dsp:cNvPr id="0" name=""/>
        <dsp:cNvSpPr/>
      </dsp:nvSpPr>
      <dsp:spPr>
        <a:xfrm>
          <a:off x="6280207" y="2177855"/>
          <a:ext cx="1860202" cy="116262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Ex: Impact to local wildlife, flora, humans</a:t>
          </a:r>
        </a:p>
      </dsp:txBody>
      <dsp:txXfrm>
        <a:off x="6314259" y="2211907"/>
        <a:ext cx="1792098" cy="1094522"/>
      </dsp:txXfrm>
    </dsp:sp>
    <dsp:sp modelId="{C2C99C4F-6BAB-B14C-A398-89ED7845B155}">
      <dsp:nvSpPr>
        <dsp:cNvPr id="0" name=""/>
        <dsp:cNvSpPr/>
      </dsp:nvSpPr>
      <dsp:spPr>
        <a:xfrm>
          <a:off x="6047682" y="1887199"/>
          <a:ext cx="232525" cy="23252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25253"/>
              </a:lnTo>
              <a:lnTo>
                <a:pt x="232525" y="2325253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D4BB19-290E-B04C-BF39-EC442904D89B}">
      <dsp:nvSpPr>
        <dsp:cNvPr id="0" name=""/>
        <dsp:cNvSpPr/>
      </dsp:nvSpPr>
      <dsp:spPr>
        <a:xfrm>
          <a:off x="6280207" y="3631139"/>
          <a:ext cx="1860202" cy="116262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Ex: Mitigation ease vs. complications</a:t>
          </a:r>
        </a:p>
      </dsp:txBody>
      <dsp:txXfrm>
        <a:off x="6314259" y="3665191"/>
        <a:ext cx="1792098" cy="1094522"/>
      </dsp:txXfrm>
    </dsp:sp>
    <dsp:sp modelId="{8E654373-420D-6440-97DC-0CB51151E0A6}">
      <dsp:nvSpPr>
        <dsp:cNvPr id="0" name=""/>
        <dsp:cNvSpPr/>
      </dsp:nvSpPr>
      <dsp:spPr>
        <a:xfrm>
          <a:off x="8721723" y="724572"/>
          <a:ext cx="2325253" cy="1162626"/>
        </a:xfrm>
        <a:prstGeom prst="roundRect">
          <a:avLst>
            <a:gd name="adj" fmla="val 10000"/>
          </a:avLst>
        </a:prstGeom>
        <a:solidFill>
          <a:srgbClr val="8EAA5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Risk Value</a:t>
          </a:r>
        </a:p>
      </dsp:txBody>
      <dsp:txXfrm>
        <a:off x="8755775" y="758624"/>
        <a:ext cx="2257149" cy="1094522"/>
      </dsp:txXfrm>
    </dsp:sp>
    <dsp:sp modelId="{81D29F0F-7C90-BF40-92C3-063CB3430A03}">
      <dsp:nvSpPr>
        <dsp:cNvPr id="0" name=""/>
        <dsp:cNvSpPr/>
      </dsp:nvSpPr>
      <dsp:spPr>
        <a:xfrm>
          <a:off x="8954248" y="1887199"/>
          <a:ext cx="232525" cy="8719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1970"/>
              </a:lnTo>
              <a:lnTo>
                <a:pt x="232525" y="87197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D17C7B-9253-E342-80C9-40C9511FBB66}">
      <dsp:nvSpPr>
        <dsp:cNvPr id="0" name=""/>
        <dsp:cNvSpPr/>
      </dsp:nvSpPr>
      <dsp:spPr>
        <a:xfrm>
          <a:off x="9186774" y="2177855"/>
          <a:ext cx="1860202" cy="116262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Red/Yellow/Green</a:t>
          </a:r>
        </a:p>
      </dsp:txBody>
      <dsp:txXfrm>
        <a:off x="9220826" y="2211907"/>
        <a:ext cx="1792098" cy="1094522"/>
      </dsp:txXfrm>
    </dsp:sp>
    <dsp:sp modelId="{FDD3F524-AA09-364E-A772-55CEE24E06A0}">
      <dsp:nvSpPr>
        <dsp:cNvPr id="0" name=""/>
        <dsp:cNvSpPr/>
      </dsp:nvSpPr>
      <dsp:spPr>
        <a:xfrm>
          <a:off x="8954248" y="1887199"/>
          <a:ext cx="232525" cy="23252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25253"/>
              </a:lnTo>
              <a:lnTo>
                <a:pt x="232525" y="2325253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F8A521-4C86-6047-86A5-CB955637C3F2}">
      <dsp:nvSpPr>
        <dsp:cNvPr id="0" name=""/>
        <dsp:cNvSpPr/>
      </dsp:nvSpPr>
      <dsp:spPr>
        <a:xfrm>
          <a:off x="9186774" y="3631139"/>
          <a:ext cx="1860202" cy="116262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Weighted based on index rate</a:t>
          </a:r>
        </a:p>
      </dsp:txBody>
      <dsp:txXfrm>
        <a:off x="9220826" y="3665191"/>
        <a:ext cx="1792098" cy="10945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r>
              <a:rPr lang="en-US"/>
              <a:t>Insert Title Here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4237D57E-1BC5-4DB1-AA16-6C14340D1B6D}" type="datetimeFigureOut">
              <a:rPr lang="en-US" smtClean="0"/>
              <a:t>4/15/2022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BE07B4AC-3A0A-4365-B9D9-BE092ED8EA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48507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r>
              <a:rPr lang="en-US"/>
              <a:t>Insert Title Here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95BB807E-6ED4-458F-A0B1-BFC5227F24EC}" type="datetimeFigureOut">
              <a:rPr lang="en-US" smtClean="0"/>
              <a:t>4/15/2022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6" rIns="93172" bIns="46586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8ED24C1D-40A6-4244-BA3E-0D7487CEE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148168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-Get number of these from proposal</a:t>
            </a:r>
          </a:p>
          <a:p>
            <a:r>
              <a:rPr lang="en-US" baseline="0" dirty="0"/>
              <a:t>-all loading docks or those just for fuel</a:t>
            </a:r>
          </a:p>
          <a:p>
            <a:r>
              <a:rPr lang="en-US" baseline="0" dirty="0"/>
              <a:t>-airports?</a:t>
            </a:r>
          </a:p>
          <a:p>
            <a:r>
              <a:rPr lang="en-US" baseline="0" dirty="0"/>
              <a:t>-is port of </a:t>
            </a:r>
            <a:r>
              <a:rPr lang="en-US" baseline="0" dirty="0" err="1"/>
              <a:t>nome</a:t>
            </a:r>
            <a:r>
              <a:rPr lang="en-US" baseline="0" dirty="0"/>
              <a:t> a facility – check pic</a:t>
            </a:r>
          </a:p>
          <a:p>
            <a:r>
              <a:rPr lang="en-US" baseline="0" dirty="0"/>
              <a:t>-add caption for 3 main facilities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Insert 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895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-add pics</a:t>
            </a:r>
          </a:p>
          <a:p>
            <a:r>
              <a:rPr lang="en-US" dirty="0"/>
              <a:t>-align text </a:t>
            </a:r>
            <a:r>
              <a:rPr lang="en-US" dirty="0" err="1"/>
              <a:t>etc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Insert 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79163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Insert 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7544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Insert 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6738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Insert 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0211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adac.uaa.alaska.edu/" TargetMode="Externa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No Pictu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7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887357"/>
            <a:ext cx="9144000" cy="1622605"/>
          </a:xfrm>
        </p:spPr>
        <p:txBody>
          <a:bodyPr anchor="b">
            <a:normAutofit/>
          </a:bodyPr>
          <a:lstStyle>
            <a:lvl1pPr algn="ctr">
              <a:defRPr sz="4800" baseline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226" y="985323"/>
            <a:ext cx="5124315" cy="816286"/>
          </a:xfrm>
          <a:prstGeom prst="rect">
            <a:avLst/>
          </a:prstGeom>
        </p:spPr>
      </p:pic>
      <p:sp>
        <p:nvSpPr>
          <p:cNvPr id="23" name="Subtitle 2"/>
          <p:cNvSpPr txBox="1">
            <a:spLocks/>
          </p:cNvSpPr>
          <p:nvPr userDrawn="1"/>
        </p:nvSpPr>
        <p:spPr>
          <a:xfrm>
            <a:off x="1524000" y="3595710"/>
            <a:ext cx="4016453" cy="422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Franklin Gothic Book" panose="020B0503020102020204" pitchFamily="34" charset="0"/>
              </a:rPr>
              <a:t>A presentation by</a:t>
            </a:r>
          </a:p>
        </p:txBody>
      </p:sp>
      <p:sp>
        <p:nvSpPr>
          <p:cNvPr id="24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1522384" y="3999702"/>
            <a:ext cx="4213783" cy="157162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latin typeface="Franklin Gothic Book" panose="020B0503020102020204" pitchFamily="34" charset="0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Etc.</a:t>
            </a:r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  <p:sp>
        <p:nvSpPr>
          <p:cNvPr id="28" name="TextBox 27"/>
          <p:cNvSpPr txBox="1"/>
          <p:nvPr userDrawn="1"/>
        </p:nvSpPr>
        <p:spPr>
          <a:xfrm>
            <a:off x="5067300" y="6488668"/>
            <a:ext cx="7124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ADAC: Research for the Arctic Operator… For Today and For the Future</a:t>
            </a:r>
          </a:p>
        </p:txBody>
      </p:sp>
    </p:spTree>
    <p:extLst>
      <p:ext uri="{BB962C8B-B14F-4D97-AF65-F5344CB8AC3E}">
        <p14:creationId xmlns:p14="http://schemas.microsoft.com/office/powerpoint/2010/main" val="17164916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Med-Pictu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7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933657"/>
            <a:ext cx="6761408" cy="1622605"/>
          </a:xfrm>
        </p:spPr>
        <p:txBody>
          <a:bodyPr anchor="b">
            <a:normAutofit/>
          </a:bodyPr>
          <a:lstStyle>
            <a:lvl1pPr algn="ctr">
              <a:defRPr sz="4000" baseline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1524000" y="3595710"/>
            <a:ext cx="4016453" cy="422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Franklin Gothic Book" panose="020B0503020102020204" pitchFamily="34" charset="0"/>
              </a:rPr>
              <a:t>A presentation by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226" y="985323"/>
            <a:ext cx="5124315" cy="81628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  <p:sp>
        <p:nvSpPr>
          <p:cNvPr id="4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456583" y="2586038"/>
            <a:ext cx="3733800" cy="2244725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5067300" y="6488668"/>
            <a:ext cx="7124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ADAC: Research for the Arctic Operator… For Today and For the Future</a:t>
            </a:r>
          </a:p>
        </p:txBody>
      </p:sp>
      <p:sp>
        <p:nvSpPr>
          <p:cNvPr id="12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1522384" y="3999702"/>
            <a:ext cx="4213783" cy="157162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latin typeface="Franklin Gothic Book" panose="020B0503020102020204" pitchFamily="34" charset="0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13756216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4791075" y="457199"/>
            <a:ext cx="6562725" cy="5719764"/>
          </a:xfrm>
        </p:spPr>
        <p:txBody>
          <a:bodyPr/>
          <a:lstStyle>
            <a:lvl1pPr marL="0" indent="0">
              <a:buNone/>
              <a:defRPr sz="1800" i="1" baseline="0">
                <a:solidFill>
                  <a:srgbClr val="FF0000"/>
                </a:solidFill>
                <a:latin typeface="Franklin Gothic Book" panose="020B0503020102020204" pitchFamily="34" charset="0"/>
              </a:defRPr>
            </a:lvl1pPr>
          </a:lstStyle>
          <a:p>
            <a:pPr lvl="0"/>
            <a:r>
              <a:rPr lang="en-US" dirty="0"/>
              <a:t>To insert a chart, choose</a:t>
            </a:r>
          </a:p>
          <a:p>
            <a:pPr lvl="0"/>
            <a:r>
              <a:rPr lang="en-US" dirty="0"/>
              <a:t>INSERT Tab&gt;CHART&gt;TEMPLATES</a:t>
            </a:r>
          </a:p>
          <a:p>
            <a:pPr lvl="0"/>
            <a:r>
              <a:rPr lang="en-US" dirty="0"/>
              <a:t>Select an ADAC Chart from the Templates Folder.  If you do not have anything charts in this folder or need another type of chart created, contact: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Jeff Kee </a:t>
            </a:r>
          </a:p>
          <a:p>
            <a:pPr lvl="0"/>
            <a:r>
              <a:rPr lang="en-US" dirty="0"/>
              <a:t>jakee@Alaska.edu.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Annual Meeting 19-20 April 2022</a:t>
            </a:r>
          </a:p>
        </p:txBody>
      </p:sp>
    </p:spTree>
    <p:extLst>
      <p:ext uri="{BB962C8B-B14F-4D97-AF65-F5344CB8AC3E}">
        <p14:creationId xmlns:p14="http://schemas.microsoft.com/office/powerpoint/2010/main" val="3173002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_Per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4791075" y="457199"/>
            <a:ext cx="6562725" cy="5719764"/>
          </a:xfrm>
        </p:spPr>
        <p:txBody>
          <a:bodyPr/>
          <a:lstStyle>
            <a:lvl1pPr marL="0" indent="0">
              <a:buNone/>
              <a:defRPr sz="1800" i="1" baseline="0">
                <a:solidFill>
                  <a:srgbClr val="FF0000"/>
                </a:solidFill>
                <a:latin typeface="Franklin Gothic Book" panose="020B0503020102020204" pitchFamily="34" charset="0"/>
              </a:defRPr>
            </a:lvl1pPr>
          </a:lstStyle>
          <a:p>
            <a:pPr lvl="0"/>
            <a:r>
              <a:rPr lang="en-US" dirty="0"/>
              <a:t>Insert Photo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Annual Meeting 19-20 April 2022</a:t>
            </a:r>
          </a:p>
        </p:txBody>
      </p:sp>
    </p:spTree>
    <p:extLst>
      <p:ext uri="{BB962C8B-B14F-4D97-AF65-F5344CB8AC3E}">
        <p14:creationId xmlns:p14="http://schemas.microsoft.com/office/powerpoint/2010/main" val="1274233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ock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Annual Meeting 19-20 April 2022</a:t>
            </a:r>
          </a:p>
        </p:txBody>
      </p:sp>
    </p:spTree>
    <p:extLst>
      <p:ext uri="{BB962C8B-B14F-4D97-AF65-F5344CB8AC3E}">
        <p14:creationId xmlns:p14="http://schemas.microsoft.com/office/powerpoint/2010/main" val="1417394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ock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4676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7467601" y="1466849"/>
            <a:ext cx="3886200" cy="4710113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Annual Meeting 19-20 April 2022</a:t>
            </a:r>
          </a:p>
        </p:txBody>
      </p:sp>
    </p:spTree>
    <p:extLst>
      <p:ext uri="{BB962C8B-B14F-4D97-AF65-F5344CB8AC3E}">
        <p14:creationId xmlns:p14="http://schemas.microsoft.com/office/powerpoint/2010/main" val="2029289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ock_Booken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10515600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57757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8" name="Text Placeholder 16"/>
          <p:cNvSpPr>
            <a:spLocks noGrp="1"/>
          </p:cNvSpPr>
          <p:nvPr>
            <p:ph type="body" sz="quarter" idx="18" hasCustomPrompt="1"/>
          </p:nvPr>
        </p:nvSpPr>
        <p:spPr>
          <a:xfrm>
            <a:off x="7776230" y="1466849"/>
            <a:ext cx="3577570" cy="4710113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678274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Fa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/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328613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11" name="Picture Placeholder 3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9805987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2" name="Picture Placeholder 3"/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7436645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3" name="Picture Placeholder 3"/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5067301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4" name="Picture Placeholder 3"/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2697957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3" name="Picture Placeholder 3"/>
          <p:cNvSpPr>
            <a:spLocks noGrp="1" noChangeAspect="1"/>
          </p:cNvSpPr>
          <p:nvPr>
            <p:ph type="pic" sz="quarter" idx="22" hasCustomPrompt="1"/>
          </p:nvPr>
        </p:nvSpPr>
        <p:spPr>
          <a:xfrm>
            <a:off x="328613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4" name="Picture Placeholder 3"/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9805987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5" name="Picture Placeholder 3"/>
          <p:cNvSpPr>
            <a:spLocks noGrp="1" noChangeAspect="1"/>
          </p:cNvSpPr>
          <p:nvPr>
            <p:ph type="pic" sz="quarter" idx="24" hasCustomPrompt="1"/>
          </p:nvPr>
        </p:nvSpPr>
        <p:spPr>
          <a:xfrm>
            <a:off x="7436645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6" name="Picture Placeholder 3"/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5067301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7" name="Picture Placeholder 3"/>
          <p:cNvSpPr>
            <a:spLocks noGrp="1" noChangeAspect="1"/>
          </p:cNvSpPr>
          <p:nvPr>
            <p:ph type="pic" sz="quarter" idx="26" hasCustomPrompt="1"/>
          </p:nvPr>
        </p:nvSpPr>
        <p:spPr>
          <a:xfrm>
            <a:off x="2697957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8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8"/>
            <a:ext cx="9553575" cy="557213"/>
          </a:xfrm>
        </p:spPr>
        <p:txBody>
          <a:bodyPr anchor="t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494322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199"/>
            <a:ext cx="10515600" cy="593726"/>
          </a:xfrm>
        </p:spPr>
        <p:txBody>
          <a:bodyPr anchor="b">
            <a:no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838201" y="1157288"/>
            <a:ext cx="10515600" cy="5019675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To change the number of Columns, go to:</a:t>
            </a:r>
          </a:p>
          <a:p>
            <a:pPr lvl="0"/>
            <a:r>
              <a:rPr lang="en-US" dirty="0"/>
              <a:t>HOME&gt;Paragraph&gt;Column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Annual Meeting 19-20 April 2022</a:t>
            </a:r>
          </a:p>
        </p:txBody>
      </p:sp>
    </p:spTree>
    <p:extLst>
      <p:ext uri="{BB962C8B-B14F-4D97-AF65-F5344CB8AC3E}">
        <p14:creationId xmlns:p14="http://schemas.microsoft.com/office/powerpoint/2010/main" val="1822318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Annual Meeting 19-20 April 2022</a:t>
            </a:r>
          </a:p>
        </p:txBody>
      </p:sp>
    </p:spTree>
    <p:extLst>
      <p:ext uri="{BB962C8B-B14F-4D97-AF65-F5344CB8AC3E}">
        <p14:creationId xmlns:p14="http://schemas.microsoft.com/office/powerpoint/2010/main" val="2689538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157288"/>
            <a:ext cx="5181600" cy="444398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157288"/>
            <a:ext cx="5181600" cy="50196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9788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195249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157288"/>
            <a:ext cx="5157787" cy="4619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1619249"/>
            <a:ext cx="5157787" cy="39820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157288"/>
            <a:ext cx="5183188" cy="4619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1619249"/>
            <a:ext cx="5183188" cy="45704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41981129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Annual Meeting 19-20 April 2022</a:t>
            </a:r>
          </a:p>
        </p:txBody>
      </p:sp>
    </p:spTree>
    <p:extLst>
      <p:ext uri="{BB962C8B-B14F-4D97-AF65-F5344CB8AC3E}">
        <p14:creationId xmlns:p14="http://schemas.microsoft.com/office/powerpoint/2010/main" val="10835790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Annual Meeting 19-20 April 2022</a:t>
            </a:r>
          </a:p>
        </p:txBody>
      </p:sp>
    </p:spTree>
    <p:extLst>
      <p:ext uri="{BB962C8B-B14F-4D97-AF65-F5344CB8AC3E}">
        <p14:creationId xmlns:p14="http://schemas.microsoft.com/office/powerpoint/2010/main" val="27378352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947738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642939"/>
            <a:ext cx="6172200" cy="52181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466850"/>
            <a:ext cx="3932237" cy="413442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1395894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v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8"/>
          </p:nvPr>
        </p:nvSpPr>
        <p:spPr>
          <a:xfrm>
            <a:off x="0" y="609601"/>
            <a:ext cx="12192000" cy="499167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09600"/>
            <a:ext cx="5275262" cy="947738"/>
          </a:xfrm>
          <a:solidFill>
            <a:srgbClr val="000000">
              <a:alpha val="50000"/>
            </a:srgbClr>
          </a:solidFill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619250"/>
            <a:ext cx="5275262" cy="3982023"/>
          </a:xfrm>
          <a:solidFill>
            <a:srgbClr val="000000">
              <a:alpha val="50000"/>
            </a:srgbClr>
          </a:solidFill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4738688" y="5657169"/>
            <a:ext cx="7453312" cy="120083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9128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947738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466850"/>
            <a:ext cx="3932237" cy="413442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15318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157287"/>
            <a:ext cx="10515600" cy="50196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1864681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01212" y="365125"/>
            <a:ext cx="1652587" cy="5811838"/>
          </a:xfrm>
        </p:spPr>
        <p:txBody>
          <a:bodyPr vert="eaVert" anchor="t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8805863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711313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7932707" y="500063"/>
            <a:ext cx="36576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7932707" y="3381376"/>
            <a:ext cx="18288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10675907" y="3381376"/>
            <a:ext cx="914400" cy="27432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7" name="Picture Placeholder 3"/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3155919" y="500062"/>
            <a:ext cx="45720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3155919" y="3381376"/>
            <a:ext cx="4572000" cy="18288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55919" y="5438776"/>
            <a:ext cx="4572000" cy="6858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134027" y="608415"/>
            <a:ext cx="2913297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Picture</a:t>
            </a:r>
            <a:endParaRPr lang="en-US" sz="7200" b="0" cap="none" spc="0" baseline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en-US" sz="7200" b="0" cap="none" spc="0" baseline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Frames</a:t>
            </a:r>
            <a:endParaRPr lang="en-US" sz="7200" b="0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265081" y="2916739"/>
            <a:ext cx="2743200" cy="2379685"/>
          </a:xfrm>
          <a:ln w="28575">
            <a:noFill/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</p:spTree>
    <p:extLst>
      <p:ext uri="{BB962C8B-B14F-4D97-AF65-F5344CB8AC3E}">
        <p14:creationId xmlns:p14="http://schemas.microsoft.com/office/powerpoint/2010/main" val="39417947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7" y="0"/>
            <a:ext cx="12192000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420" y="2300314"/>
            <a:ext cx="5335925" cy="849995"/>
          </a:xfrm>
          <a:prstGeom prst="rect">
            <a:avLst/>
          </a:prstGeom>
        </p:spPr>
      </p:pic>
      <p:sp>
        <p:nvSpPr>
          <p:cNvPr id="28" name="TextBox 27"/>
          <p:cNvSpPr txBox="1"/>
          <p:nvPr userDrawn="1"/>
        </p:nvSpPr>
        <p:spPr>
          <a:xfrm>
            <a:off x="3616556" y="3320463"/>
            <a:ext cx="4955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Research for the Arctic Operator…</a:t>
            </a:r>
          </a:p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For Today and For the Future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3616556" y="4136948"/>
            <a:ext cx="49556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latin typeface="Franklin Gothic Book" panose="020B0503020102020204" pitchFamily="34" charset="0"/>
                <a:hlinkClick r:id="rId4"/>
              </a:rPr>
              <a:t>http://adac.uaa.alaska.edu/</a:t>
            </a:r>
            <a:endParaRPr lang="en-US" sz="1400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6775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2823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microsoft.com/office/2007/relationships/hdphoto" Target="../media/hdphoto2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28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rgbClr val="284352">
                <a:lumMod val="82000"/>
              </a:srgbClr>
            </a:gs>
            <a:gs pos="0">
              <a:srgbClr val="1A6B6F"/>
            </a:gs>
            <a:gs pos="81000">
              <a:srgbClr val="222A37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4" cstate="print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aturation sa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43578"/>
            <a:ext cx="3352799" cy="112788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57200"/>
            <a:ext cx="10515600" cy="5937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157271"/>
            <a:ext cx="10515600" cy="50196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5991859"/>
            <a:ext cx="7124699" cy="24622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effectLst>
                  <a:outerShdw blurRad="63500" dist="38100" dir="5400000" algn="tl">
                    <a:srgbClr val="222A37"/>
                  </a:outerShdw>
                </a:effectLst>
                <a:latin typeface="Franklin Gothic Book" panose="020B0503020102020204" pitchFamily="34" charset="0"/>
              </a:rPr>
              <a:t>ADAC: Research for the Arctic Operator… For Today and For the Future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  <p:cxnSp>
        <p:nvCxnSpPr>
          <p:cNvPr id="12" name="Straight Connector 11"/>
          <p:cNvCxnSpPr/>
          <p:nvPr userDrawn="1"/>
        </p:nvCxnSpPr>
        <p:spPr>
          <a:xfrm>
            <a:off x="0" y="350838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8" cstate="print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saturation sa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2512" y="-230479"/>
            <a:ext cx="3459487" cy="79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075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4" r:id="rId4"/>
    <p:sldLayoutId id="2147483666" r:id="rId5"/>
    <p:sldLayoutId id="2147483667" r:id="rId6"/>
    <p:sldLayoutId id="2147483668" r:id="rId7"/>
    <p:sldLayoutId id="2147483663" r:id="rId8"/>
    <p:sldLayoutId id="2147483650" r:id="rId9"/>
    <p:sldLayoutId id="2147483651" r:id="rId10"/>
    <p:sldLayoutId id="2147483652" r:id="rId11"/>
    <p:sldLayoutId id="2147483653" r:id="rId12"/>
    <p:sldLayoutId id="2147483654" r:id="rId13"/>
    <p:sldLayoutId id="2147483655" r:id="rId14"/>
    <p:sldLayoutId id="2147483656" r:id="rId15"/>
    <p:sldLayoutId id="2147483665" r:id="rId16"/>
    <p:sldLayoutId id="2147483657" r:id="rId17"/>
    <p:sldLayoutId id="2147483658" r:id="rId18"/>
    <p:sldLayoutId id="2147483659" r:id="rId19"/>
    <p:sldLayoutId id="2147483662" r:id="rId20"/>
    <p:sldLayoutId id="2147483669" r:id="rId21"/>
    <p:sldLayoutId id="2147483671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Franklin Gothic Book" panose="020B0503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95175" y="2260612"/>
            <a:ext cx="6761408" cy="1362739"/>
          </a:xfrm>
        </p:spPr>
        <p:txBody>
          <a:bodyPr>
            <a:normAutofit fontScale="90000"/>
          </a:bodyPr>
          <a:lstStyle/>
          <a:p>
            <a:br>
              <a:rPr lang="en-US" sz="3600" dirty="0"/>
            </a:br>
            <a:r>
              <a:rPr lang="en-US" sz="2700" dirty="0"/>
              <a:t>ADAC Year 8 Annual Meeting </a:t>
            </a:r>
            <a:br>
              <a:rPr lang="en-US" sz="3600" dirty="0"/>
            </a:br>
            <a:r>
              <a:rPr lang="en-US" sz="3600" dirty="0"/>
              <a:t>ADAC Project Briefing</a:t>
            </a:r>
            <a:br>
              <a:rPr lang="en-US" sz="3600" dirty="0"/>
            </a:br>
            <a:r>
              <a:rPr lang="en-US" sz="3200" b="1" dirty="0">
                <a:solidFill>
                  <a:srgbClr val="FFFF00"/>
                </a:solidFill>
              </a:rPr>
              <a:t>Arctic Facilities and Infrastructure Environmental Change Risk Index (ERI)</a:t>
            </a:r>
            <a:endParaRPr lang="en-US" sz="3000" i="1" dirty="0">
              <a:solidFill>
                <a:srgbClr val="FFFF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533939" y="3959945"/>
            <a:ext cx="6633644" cy="1571625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Dr. Craig Tweedie, University of Texas El Paso</a:t>
            </a:r>
          </a:p>
          <a:p>
            <a:r>
              <a:rPr lang="en-US" dirty="0">
                <a:solidFill>
                  <a:srgbClr val="FFFF00"/>
                </a:solidFill>
              </a:rPr>
              <a:t>Dr. Matt Calhoun, University of Alaska Anchorage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/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E81990BD-52BD-6F48-B30D-5475D2BE87E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8200" y="2586037"/>
            <a:ext cx="3733800" cy="224472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08917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FBAFA-F960-0C44-BD67-894EC45DA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1948"/>
            <a:ext cx="10515600" cy="593726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Core Research Team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B43B8BD-F866-EC40-9466-432BEB7443B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ERI Project Brief | 15 December 2021</a:t>
            </a:r>
          </a:p>
        </p:txBody>
      </p:sp>
      <p:pic>
        <p:nvPicPr>
          <p:cNvPr id="5" name="Picture 4" descr="A person wearing a hat and sunglasses&#10;&#10;Description automatically generated with medium confidence">
            <a:extLst>
              <a:ext uri="{FF2B5EF4-FFF2-40B4-BE49-F238E27FC236}">
                <a16:creationId xmlns:a16="http://schemas.microsoft.com/office/drawing/2014/main" id="{8F1F0A04-8BEB-9A43-875B-60E442E4C6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6190" y="991416"/>
            <a:ext cx="1788769" cy="21675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3DF8F91-9A14-3849-A62D-89000D3B6C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6893" y="991416"/>
            <a:ext cx="1538276" cy="21675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54CEC0A-2463-134A-80E5-95FC1F128C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1748" y="991416"/>
            <a:ext cx="1560651" cy="21675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C4AC4DA-98A9-5C4B-82FD-E0FDE6A2D5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4333" y="991416"/>
            <a:ext cx="1455595" cy="216757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1975DC8-C0F3-9C4E-A2B8-DFE6C587D4F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67103" y="991416"/>
            <a:ext cx="1762711" cy="216757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8B7B7CC-686D-8743-993D-0971221E60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89650" y="3310106"/>
            <a:ext cx="12700" cy="127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8ABE9AB-E825-C942-8255-613EF27DB9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89650" y="3310106"/>
            <a:ext cx="12700" cy="12700"/>
          </a:xfrm>
          <a:prstGeom prst="rect">
            <a:avLst/>
          </a:prstGeom>
        </p:spPr>
      </p:pic>
      <p:pic>
        <p:nvPicPr>
          <p:cNvPr id="16" name="Picture 15" descr="A person wearing glasses&#10;&#10;Description automatically generated with medium confidence">
            <a:extLst>
              <a:ext uri="{FF2B5EF4-FFF2-40B4-BE49-F238E27FC236}">
                <a16:creationId xmlns:a16="http://schemas.microsoft.com/office/drawing/2014/main" id="{BF8C3F37-B547-EC49-86EB-2C612F1FB114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3063" y="4626065"/>
            <a:ext cx="1422937" cy="1901081"/>
          </a:xfrm>
          <a:prstGeom prst="rect">
            <a:avLst/>
          </a:prstGeom>
        </p:spPr>
      </p:pic>
      <p:pic>
        <p:nvPicPr>
          <p:cNvPr id="18" name="Picture 17" descr="A person smiling for the camera&#10;&#10;Description automatically generated with low confidence">
            <a:extLst>
              <a:ext uri="{FF2B5EF4-FFF2-40B4-BE49-F238E27FC236}">
                <a16:creationId xmlns:a16="http://schemas.microsoft.com/office/drawing/2014/main" id="{A9143410-E7A4-2F47-AB7D-9EA220DD4E90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1862" y="991416"/>
            <a:ext cx="1628860" cy="216757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A647348-B7B6-7748-8D66-B07C8C60CF40}"/>
              </a:ext>
            </a:extLst>
          </p:cNvPr>
          <p:cNvSpPr txBox="1"/>
          <p:nvPr/>
        </p:nvSpPr>
        <p:spPr>
          <a:xfrm>
            <a:off x="943534" y="3190082"/>
            <a:ext cx="18014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Franklin Gothic Book" panose="020B0503020102020204" pitchFamily="34" charset="0"/>
                <a:cs typeface="Arial" panose="020B0604020202020204" pitchFamily="34" charset="0"/>
              </a:rPr>
              <a:t>Dr. Craig Tweedie </a:t>
            </a:r>
          </a:p>
          <a:p>
            <a:r>
              <a:rPr lang="en-US" sz="1600" i="1" dirty="0">
                <a:latin typeface="Franklin Gothic Book" panose="020B0503020102020204" pitchFamily="34" charset="0"/>
                <a:cs typeface="Arial" panose="020B0604020202020204" pitchFamily="34" charset="0"/>
              </a:rPr>
              <a:t>University of Texas El Paso </a:t>
            </a:r>
          </a:p>
          <a:p>
            <a:endParaRPr lang="en-US" sz="1600" dirty="0">
              <a:latin typeface="Franklin Gothic Book" panose="020B05030201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C440B91-DADA-1B40-9C31-116B0B02CE70}"/>
              </a:ext>
            </a:extLst>
          </p:cNvPr>
          <p:cNvSpPr txBox="1"/>
          <p:nvPr/>
        </p:nvSpPr>
        <p:spPr>
          <a:xfrm>
            <a:off x="2931086" y="3190082"/>
            <a:ext cx="152557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Franklin Gothic Book" panose="020B0503020102020204" pitchFamily="34" charset="0"/>
                <a:cs typeface="Arial" panose="020B0604020202020204" pitchFamily="34" charset="0"/>
              </a:rPr>
              <a:t>Dr. Matt Calhoun</a:t>
            </a:r>
          </a:p>
          <a:p>
            <a:r>
              <a:rPr lang="en-US" sz="1600" i="1" dirty="0">
                <a:latin typeface="Franklin Gothic Book" panose="020B0503020102020204" pitchFamily="34" charset="0"/>
                <a:cs typeface="Arial" panose="020B0604020202020204" pitchFamily="34" charset="0"/>
              </a:rPr>
              <a:t>University of Alaska Anchorage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2A08E8A-8B91-0E4E-B567-31458693CEA1}"/>
              </a:ext>
            </a:extLst>
          </p:cNvPr>
          <p:cNvSpPr txBox="1"/>
          <p:nvPr/>
        </p:nvSpPr>
        <p:spPr>
          <a:xfrm>
            <a:off x="4666784" y="3190082"/>
            <a:ext cx="17343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Franklin Gothic Book" panose="020B0503020102020204" pitchFamily="34" charset="0"/>
                <a:cs typeface="Arial" panose="020B0604020202020204" pitchFamily="34" charset="0"/>
              </a:rPr>
              <a:t>Dr. Ben Jones</a:t>
            </a:r>
          </a:p>
          <a:p>
            <a:r>
              <a:rPr lang="en-US" sz="1600" i="1" dirty="0">
                <a:latin typeface="Franklin Gothic Book" panose="020B0503020102020204" pitchFamily="34" charset="0"/>
                <a:cs typeface="Arial" panose="020B0604020202020204" pitchFamily="34" charset="0"/>
              </a:rPr>
              <a:t>University of Alaska Fairbanks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215922B-F4A2-564B-808F-E76CD902ADE8}"/>
              </a:ext>
            </a:extLst>
          </p:cNvPr>
          <p:cNvSpPr txBox="1"/>
          <p:nvPr/>
        </p:nvSpPr>
        <p:spPr>
          <a:xfrm>
            <a:off x="6621748" y="3190082"/>
            <a:ext cx="156065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Franklin Gothic Book" panose="020B0503020102020204" pitchFamily="34" charset="0"/>
                <a:cs typeface="Arial" panose="020B0604020202020204" pitchFamily="34" charset="0"/>
              </a:rPr>
              <a:t>Dr. Molly </a:t>
            </a:r>
            <a:r>
              <a:rPr lang="en-US" sz="1600" b="1" dirty="0" err="1">
                <a:latin typeface="Franklin Gothic Book" panose="020B0503020102020204" pitchFamily="34" charset="0"/>
                <a:cs typeface="Arial" panose="020B0604020202020204" pitchFamily="34" charset="0"/>
              </a:rPr>
              <a:t>Grear</a:t>
            </a:r>
            <a:endParaRPr lang="en-US" sz="1600" b="1" dirty="0">
              <a:latin typeface="Franklin Gothic Book" panose="020B0503020102020204" pitchFamily="34" charset="0"/>
              <a:cs typeface="Arial" panose="020B0604020202020204" pitchFamily="34" charset="0"/>
            </a:endParaRPr>
          </a:p>
          <a:p>
            <a:r>
              <a:rPr lang="en-US" sz="1600" i="1" dirty="0">
                <a:latin typeface="Franklin Gothic Book" panose="020B0503020102020204" pitchFamily="34" charset="0"/>
                <a:cs typeface="Arial" panose="020B0604020202020204" pitchFamily="34" charset="0"/>
              </a:rPr>
              <a:t>Pacific NW National Laboratories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D6FD27-7968-6E46-B659-F7C394B1D9B3}"/>
              </a:ext>
            </a:extLst>
          </p:cNvPr>
          <p:cNvSpPr txBox="1"/>
          <p:nvPr/>
        </p:nvSpPr>
        <p:spPr>
          <a:xfrm>
            <a:off x="8374333" y="3158988"/>
            <a:ext cx="145559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latin typeface="Franklin Gothic Book" panose="020B0503020102020204" pitchFamily="34" charset="0"/>
                <a:cs typeface="Arial" panose="020B0604020202020204" pitchFamily="34" charset="0"/>
              </a:rPr>
              <a:t>Nagruk</a:t>
            </a:r>
            <a:r>
              <a:rPr lang="en-US" sz="1600" b="1" dirty="0">
                <a:latin typeface="Franklin Gothic Book" panose="020B05030201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latin typeface="Franklin Gothic Book" panose="020B0503020102020204" pitchFamily="34" charset="0"/>
                <a:cs typeface="Arial" panose="020B0604020202020204" pitchFamily="34" charset="0"/>
              </a:rPr>
              <a:t>Harcharek</a:t>
            </a:r>
            <a:endParaRPr lang="en-US" sz="1600" b="1" dirty="0">
              <a:latin typeface="Franklin Gothic Book" panose="020B0503020102020204" pitchFamily="34" charset="0"/>
              <a:cs typeface="Arial" panose="020B0604020202020204" pitchFamily="34" charset="0"/>
            </a:endParaRPr>
          </a:p>
          <a:p>
            <a:r>
              <a:rPr lang="en-US" sz="1600" i="1" dirty="0" err="1">
                <a:latin typeface="Franklin Gothic Book" panose="020B0503020102020204" pitchFamily="34" charset="0"/>
                <a:cs typeface="Arial" panose="020B0604020202020204" pitchFamily="34" charset="0"/>
              </a:rPr>
              <a:t>Ukpeaġvik</a:t>
            </a:r>
            <a:r>
              <a:rPr lang="en-US" sz="1600" i="1" dirty="0">
                <a:latin typeface="Franklin Gothic Book" panose="020B0503020102020204" pitchFamily="34" charset="0"/>
                <a:cs typeface="Arial" panose="020B0604020202020204" pitchFamily="34" charset="0"/>
              </a:rPr>
              <a:t> </a:t>
            </a:r>
            <a:r>
              <a:rPr lang="en-US" sz="1600" i="1" dirty="0" err="1">
                <a:latin typeface="Franklin Gothic Book" panose="020B0503020102020204" pitchFamily="34" charset="0"/>
                <a:cs typeface="Arial" panose="020B0604020202020204" pitchFamily="34" charset="0"/>
              </a:rPr>
              <a:t>Iñupiat</a:t>
            </a:r>
            <a:r>
              <a:rPr lang="en-US" sz="1600" i="1" dirty="0">
                <a:latin typeface="Franklin Gothic Book" panose="020B0503020102020204" pitchFamily="34" charset="0"/>
                <a:cs typeface="Arial" panose="020B0604020202020204" pitchFamily="34" charset="0"/>
              </a:rPr>
              <a:t> Corporation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947EABE-5DB5-1248-B997-17E03A011E19}"/>
              </a:ext>
            </a:extLst>
          </p:cNvPr>
          <p:cNvSpPr txBox="1"/>
          <p:nvPr/>
        </p:nvSpPr>
        <p:spPr>
          <a:xfrm>
            <a:off x="10020020" y="3190082"/>
            <a:ext cx="1592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Franklin Gothic Book" panose="020B0503020102020204" pitchFamily="34" charset="0"/>
                <a:cs typeface="Arial" panose="020B0604020202020204" pitchFamily="34" charset="0"/>
              </a:rPr>
              <a:t>Kelsey Frazier</a:t>
            </a:r>
          </a:p>
          <a:p>
            <a:r>
              <a:rPr lang="en-US" sz="1600" i="1" dirty="0">
                <a:latin typeface="Franklin Gothic Book" panose="020B0503020102020204" pitchFamily="34" charset="0"/>
                <a:cs typeface="Arial" panose="020B0604020202020204" pitchFamily="34" charset="0"/>
              </a:rPr>
              <a:t>ADAC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D7C8BDD-96F7-384D-ACA4-88B03A2F2EF3}"/>
              </a:ext>
            </a:extLst>
          </p:cNvPr>
          <p:cNvSpPr txBox="1"/>
          <p:nvPr/>
        </p:nvSpPr>
        <p:spPr>
          <a:xfrm>
            <a:off x="6140815" y="5537477"/>
            <a:ext cx="17343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Franklin Gothic Book" panose="020B0503020102020204" pitchFamily="34" charset="0"/>
                <a:cs typeface="Arial" panose="020B0604020202020204" pitchFamily="34" charset="0"/>
              </a:rPr>
              <a:t>Caitlynn Hanna</a:t>
            </a:r>
          </a:p>
          <a:p>
            <a:r>
              <a:rPr lang="en-US" sz="1600" i="1" dirty="0">
                <a:latin typeface="Franklin Gothic Book" panose="020B0503020102020204" pitchFamily="34" charset="0"/>
                <a:cs typeface="Arial" panose="020B0604020202020204" pitchFamily="34" charset="0"/>
              </a:rPr>
              <a:t>ADAC Undergraduate Fellow (UAF)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3B86F70-927C-1045-8DDB-447E329529EE}"/>
              </a:ext>
            </a:extLst>
          </p:cNvPr>
          <p:cNvSpPr txBox="1"/>
          <p:nvPr/>
        </p:nvSpPr>
        <p:spPr>
          <a:xfrm>
            <a:off x="9769064" y="5576605"/>
            <a:ext cx="18436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Franklin Gothic Book" panose="020B0503020102020204" pitchFamily="34" charset="0"/>
                <a:cs typeface="Arial" panose="020B0604020202020204" pitchFamily="34" charset="0"/>
              </a:rPr>
              <a:t>Brenda Almanza</a:t>
            </a:r>
          </a:p>
          <a:p>
            <a:r>
              <a:rPr lang="en-US" sz="1600" i="1" dirty="0">
                <a:latin typeface="Franklin Gothic Book" panose="020B0503020102020204" pitchFamily="34" charset="0"/>
                <a:cs typeface="Arial" panose="020B0604020202020204" pitchFamily="34" charset="0"/>
              </a:rPr>
              <a:t>ADAC Undergraduate Fellow (UTEP)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E6B4065C-1E6E-2549-9939-77179AC945E5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74333" y="4626065"/>
            <a:ext cx="1349916" cy="1988630"/>
          </a:xfrm>
          <a:prstGeom prst="rect">
            <a:avLst/>
          </a:prstGeom>
        </p:spPr>
      </p:pic>
      <p:sp>
        <p:nvSpPr>
          <p:cNvPr id="22" name="Title 1">
            <a:extLst>
              <a:ext uri="{FF2B5EF4-FFF2-40B4-BE49-F238E27FC236}">
                <a16:creationId xmlns:a16="http://schemas.microsoft.com/office/drawing/2014/main" id="{AD71BF26-8C55-8048-BC12-BB12D9207B88}"/>
              </a:ext>
            </a:extLst>
          </p:cNvPr>
          <p:cNvSpPr txBox="1">
            <a:spLocks/>
          </p:cNvSpPr>
          <p:nvPr/>
        </p:nvSpPr>
        <p:spPr>
          <a:xfrm>
            <a:off x="838200" y="457199"/>
            <a:ext cx="10515600" cy="59372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r>
              <a:rPr lang="en-US"/>
              <a:t>Research Team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08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FBAFA-F960-0C44-BD67-894EC45DA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Arial" panose="020B0604020202020204" pitchFamily="34" charset="0"/>
              </a:rPr>
              <a:t>Project Advisors &amp; Stakeholders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043622-F3D4-EF49-B5A1-20FB57DC00D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ADAC Program Year 8 Annual Meeting 19-20 April 2022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4D4028B-3AE8-7046-AC4C-721EEBDD868E}"/>
              </a:ext>
            </a:extLst>
          </p:cNvPr>
          <p:cNvSpPr txBox="1">
            <a:spLocks/>
          </p:cNvSpPr>
          <p:nvPr/>
        </p:nvSpPr>
        <p:spPr>
          <a:xfrm>
            <a:off x="838199" y="1146176"/>
            <a:ext cx="11116733" cy="4837935"/>
          </a:xfrm>
          <a:prstGeom prst="rect">
            <a:avLst/>
          </a:prstGeom>
        </p:spPr>
        <p:txBody>
          <a:bodyPr vert="horz" lIns="91440" tIns="45720" rIns="91440" bIns="45720" numCol="2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sz="2200" u="sng" dirty="0">
                <a:solidFill>
                  <a:srgbClr val="EEE396"/>
                </a:solidFill>
                <a:cs typeface="Arial" panose="020B0604020202020204" pitchFamily="34" charset="0"/>
              </a:rPr>
              <a:t>Project Advisors</a:t>
            </a:r>
          </a:p>
          <a:p>
            <a:pPr marL="571500" indent="-2794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cs typeface="Arial" panose="020B0604020202020204" pitchFamily="34" charset="0"/>
              </a:rPr>
              <a:t>Tom Douglas</a:t>
            </a:r>
            <a:r>
              <a:rPr lang="en-US" dirty="0">
                <a:cs typeface="Arial" panose="020B0604020202020204" pitchFamily="34" charset="0"/>
              </a:rPr>
              <a:t>, </a:t>
            </a:r>
            <a:r>
              <a:rPr lang="en-US" i="1" dirty="0">
                <a:cs typeface="Arial" panose="020B0604020202020204" pitchFamily="34" charset="0"/>
              </a:rPr>
              <a:t>Cold Regions Research and Engineering Laboratory, Ft Wainwright AK</a:t>
            </a:r>
            <a:endParaRPr lang="en-US" dirty="0">
              <a:cs typeface="Arial" panose="020B0604020202020204" pitchFamily="34" charset="0"/>
            </a:endParaRPr>
          </a:p>
          <a:p>
            <a:pPr marL="571500" indent="-2794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 err="1">
                <a:cs typeface="Arial" panose="020B0604020202020204" pitchFamily="34" charset="0"/>
              </a:rPr>
              <a:t>Givey</a:t>
            </a:r>
            <a:r>
              <a:rPr lang="en-US" b="1" dirty="0">
                <a:cs typeface="Arial" panose="020B0604020202020204" pitchFamily="34" charset="0"/>
              </a:rPr>
              <a:t> Kochanowski</a:t>
            </a:r>
            <a:r>
              <a:rPr lang="en-US" dirty="0">
                <a:cs typeface="Arial" panose="020B0604020202020204" pitchFamily="34" charset="0"/>
              </a:rPr>
              <a:t>, </a:t>
            </a:r>
            <a:r>
              <a:rPr lang="en-US" i="1" dirty="0">
                <a:cs typeface="Arial" panose="020B0604020202020204" pitchFamily="34" charset="0"/>
              </a:rPr>
              <a:t>Alaska Senior Advisor for the U.S. Department of Energy (DOE) Office of Indian Energy, Anchorage, AK</a:t>
            </a:r>
          </a:p>
          <a:p>
            <a:pPr>
              <a:spcAft>
                <a:spcPts val="600"/>
              </a:spcAft>
            </a:pPr>
            <a:r>
              <a:rPr lang="en-US" sz="2200" u="sng" dirty="0">
                <a:solidFill>
                  <a:srgbClr val="EEE396"/>
                </a:solidFill>
                <a:cs typeface="Arial" panose="020B0604020202020204" pitchFamily="34" charset="0"/>
              </a:rPr>
              <a:t>Project Evaluator</a:t>
            </a:r>
          </a:p>
          <a:p>
            <a:pPr marL="571500" indent="-2794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cs typeface="Arial" panose="020B0604020202020204" pitchFamily="34" charset="0"/>
              </a:rPr>
              <a:t>Dr. Nancy </a:t>
            </a:r>
            <a:r>
              <a:rPr lang="en-US" b="1" dirty="0" err="1">
                <a:cs typeface="Arial" panose="020B0604020202020204" pitchFamily="34" charset="0"/>
              </a:rPr>
              <a:t>Kinner</a:t>
            </a:r>
            <a:r>
              <a:rPr lang="en-US" dirty="0">
                <a:cs typeface="Arial" panose="020B0604020202020204" pitchFamily="34" charset="0"/>
              </a:rPr>
              <a:t>, </a:t>
            </a:r>
            <a:r>
              <a:rPr lang="en-US" i="1" dirty="0">
                <a:cs typeface="Arial" panose="020B0604020202020204" pitchFamily="34" charset="0"/>
              </a:rPr>
              <a:t>University of New Hampshire, Durham, NH</a:t>
            </a:r>
            <a:endParaRPr lang="en-US" dirty="0"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2200" u="sng" dirty="0">
                <a:solidFill>
                  <a:srgbClr val="EEE396"/>
                </a:solidFill>
                <a:cs typeface="Arial" panose="020B0604020202020204" pitchFamily="34" charset="0"/>
              </a:rPr>
              <a:t>Project Champion</a:t>
            </a:r>
          </a:p>
          <a:p>
            <a:pPr marL="571500" indent="-2794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cs typeface="Arial" panose="020B0604020202020204" pitchFamily="34" charset="0"/>
              </a:rPr>
              <a:t>MSTC Hugo Gaytan</a:t>
            </a:r>
            <a:r>
              <a:rPr lang="en-US" dirty="0">
                <a:cs typeface="Arial" panose="020B0604020202020204" pitchFamily="34" charset="0"/>
              </a:rPr>
              <a:t>, </a:t>
            </a:r>
            <a:r>
              <a:rPr lang="en-US" i="1" dirty="0">
                <a:cs typeface="Arial" panose="020B0604020202020204" pitchFamily="34" charset="0"/>
              </a:rPr>
              <a:t>Office of Port and Facility Compliance CG-FAC, Headquarters U.S. Coast Guard, Washington, D.C</a:t>
            </a:r>
            <a:endParaRPr lang="en-US" b="1" dirty="0">
              <a:cs typeface="Arial" panose="020B0604020202020204" pitchFamily="34" charset="0"/>
            </a:endParaRPr>
          </a:p>
          <a:p>
            <a:pPr marL="571500" indent="-2794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cs typeface="Arial" panose="020B0604020202020204" pitchFamily="34" charset="0"/>
              </a:rPr>
              <a:t>MSTC Douglas Furman</a:t>
            </a:r>
            <a:r>
              <a:rPr lang="en-US" dirty="0">
                <a:cs typeface="Arial" panose="020B0604020202020204" pitchFamily="34" charset="0"/>
              </a:rPr>
              <a:t>, </a:t>
            </a:r>
            <a:r>
              <a:rPr lang="en-US" i="1" dirty="0">
                <a:cs typeface="Arial" panose="020B0604020202020204" pitchFamily="34" charset="0"/>
              </a:rPr>
              <a:t>Office of Port and Facility Compliance CG-FAC, Headquarters U.S. Coast Guard, Washington, D.C.</a:t>
            </a:r>
          </a:p>
          <a:p>
            <a:pPr>
              <a:spcAft>
                <a:spcPts val="600"/>
              </a:spcAft>
            </a:pPr>
            <a:endParaRPr lang="en-US" u="sng" dirty="0"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en-US" u="sng" dirty="0"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2200" u="sng" dirty="0">
                <a:solidFill>
                  <a:srgbClr val="EEE396"/>
                </a:solidFill>
                <a:cs typeface="Arial" panose="020B0604020202020204" pitchFamily="34" charset="0"/>
              </a:rPr>
              <a:t>Project Stakeholders</a:t>
            </a:r>
          </a:p>
          <a:p>
            <a:pPr marL="571500" indent="-2794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cs typeface="Arial" panose="020B0604020202020204" pitchFamily="34" charset="0"/>
              </a:rPr>
              <a:t>Mr. Dan Lawrence</a:t>
            </a:r>
            <a:r>
              <a:rPr lang="en-US" dirty="0">
                <a:cs typeface="Arial" panose="020B0604020202020204" pitchFamily="34" charset="0"/>
              </a:rPr>
              <a:t>, </a:t>
            </a:r>
            <a:r>
              <a:rPr lang="en-US" i="1" dirty="0">
                <a:cs typeface="Arial" panose="020B0604020202020204" pitchFamily="34" charset="0"/>
              </a:rPr>
              <a:t>CG-OES, HQ USCG Washington D.C.</a:t>
            </a:r>
          </a:p>
          <a:p>
            <a:pPr marL="571500" indent="-2794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cs typeface="Arial" panose="020B0604020202020204" pitchFamily="34" charset="0"/>
              </a:rPr>
              <a:t>CDR Wes James</a:t>
            </a:r>
            <a:r>
              <a:rPr lang="en-US" dirty="0">
                <a:cs typeface="Arial" panose="020B0604020202020204" pitchFamily="34" charset="0"/>
              </a:rPr>
              <a:t>, </a:t>
            </a:r>
            <a:r>
              <a:rPr lang="en-US" i="1" dirty="0">
                <a:cs typeface="Arial" panose="020B0604020202020204" pitchFamily="34" charset="0"/>
              </a:rPr>
              <a:t>Office of Marine Environmental Response CG-MER, HQ USCG Washington D.C.</a:t>
            </a:r>
          </a:p>
          <a:p>
            <a:pPr marL="571500" indent="-2794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cs typeface="Arial" panose="020B0604020202020204" pitchFamily="34" charset="0"/>
              </a:rPr>
              <a:t>Mr. Shannon Jenkins</a:t>
            </a:r>
            <a:r>
              <a:rPr lang="en-US" dirty="0">
                <a:cs typeface="Arial" panose="020B0604020202020204" pitchFamily="34" charset="0"/>
              </a:rPr>
              <a:t>, </a:t>
            </a:r>
            <a:r>
              <a:rPr lang="en-US" i="1" dirty="0">
                <a:cs typeface="Arial" panose="020B0604020202020204" pitchFamily="34" charset="0"/>
              </a:rPr>
              <a:t>Senior Arctic Policy Advisor, CG 5PW, HQ USCG Washington D.C.</a:t>
            </a:r>
            <a:endParaRPr lang="en-US" dirty="0">
              <a:cs typeface="Arial" panose="020B0604020202020204" pitchFamily="34" charset="0"/>
            </a:endParaRPr>
          </a:p>
          <a:p>
            <a:pPr marL="571500" indent="-2794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cs typeface="Arial" panose="020B0604020202020204" pitchFamily="34" charset="0"/>
              </a:rPr>
              <a:t>Dr. Phil </a:t>
            </a:r>
            <a:r>
              <a:rPr lang="en-US" b="1" dirty="0" err="1">
                <a:cs typeface="Arial" panose="020B0604020202020204" pitchFamily="34" charset="0"/>
              </a:rPr>
              <a:t>McGillivary</a:t>
            </a:r>
            <a:r>
              <a:rPr lang="en-US" dirty="0">
                <a:cs typeface="Arial" panose="020B0604020202020204" pitchFamily="34" charset="0"/>
              </a:rPr>
              <a:t>, </a:t>
            </a:r>
            <a:r>
              <a:rPr lang="en-US" i="1" dirty="0">
                <a:cs typeface="Arial" panose="020B0604020202020204" pitchFamily="34" charset="0"/>
              </a:rPr>
              <a:t>Science Advisor USCG Pac Area, Alameda CA</a:t>
            </a:r>
          </a:p>
          <a:p>
            <a:pPr marL="571500" indent="-2794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cs typeface="Arial" panose="020B0604020202020204" pitchFamily="34" charset="0"/>
              </a:rPr>
              <a:t>Mr. Phil Thorne</a:t>
            </a:r>
            <a:r>
              <a:rPr lang="en-US" dirty="0">
                <a:cs typeface="Arial" panose="020B0604020202020204" pitchFamily="34" charset="0"/>
              </a:rPr>
              <a:t>, </a:t>
            </a:r>
            <a:r>
              <a:rPr lang="en-US" i="1" dirty="0">
                <a:cs typeface="Arial" panose="020B0604020202020204" pitchFamily="34" charset="0"/>
              </a:rPr>
              <a:t>Arctic Planner, USCG District 17, Juneau, AK</a:t>
            </a:r>
          </a:p>
          <a:p>
            <a:pPr marL="571500" indent="-2794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cs typeface="Arial" panose="020B0604020202020204" pitchFamily="34" charset="0"/>
              </a:rPr>
              <a:t>Mr. Mark Everett</a:t>
            </a:r>
            <a:r>
              <a:rPr lang="en-US" dirty="0">
                <a:cs typeface="Arial" panose="020B0604020202020204" pitchFamily="34" charset="0"/>
              </a:rPr>
              <a:t>, </a:t>
            </a:r>
            <a:r>
              <a:rPr lang="en-US" i="1" dirty="0">
                <a:cs typeface="Arial" panose="020B0604020202020204" pitchFamily="34" charset="0"/>
              </a:rPr>
              <a:t>USCG District 17, Juneau, AK</a:t>
            </a:r>
          </a:p>
          <a:p>
            <a:pPr marL="571500" indent="-2794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cs typeface="Arial" panose="020B0604020202020204" pitchFamily="34" charset="0"/>
              </a:rPr>
              <a:t>LCDR </a:t>
            </a:r>
            <a:r>
              <a:rPr lang="en-US" b="1" dirty="0" err="1">
                <a:cs typeface="Arial" panose="020B0604020202020204" pitchFamily="34" charset="0"/>
              </a:rPr>
              <a:t>Jereme</a:t>
            </a:r>
            <a:r>
              <a:rPr lang="en-US" b="1" dirty="0">
                <a:cs typeface="Arial" panose="020B0604020202020204" pitchFamily="34" charset="0"/>
              </a:rPr>
              <a:t> </a:t>
            </a:r>
            <a:r>
              <a:rPr lang="en-US" b="1" dirty="0" err="1">
                <a:cs typeface="Arial" panose="020B0604020202020204" pitchFamily="34" charset="0"/>
              </a:rPr>
              <a:t>Altendorf</a:t>
            </a:r>
            <a:r>
              <a:rPr lang="en-US" dirty="0">
                <a:cs typeface="Arial" panose="020B0604020202020204" pitchFamily="34" charset="0"/>
              </a:rPr>
              <a:t>, </a:t>
            </a:r>
            <a:r>
              <a:rPr lang="en-US" i="1" dirty="0">
                <a:cs typeface="Arial" panose="020B0604020202020204" pitchFamily="34" charset="0"/>
              </a:rPr>
              <a:t>USCG District 17 Sector Anchorage, AK</a:t>
            </a:r>
          </a:p>
          <a:p>
            <a:endParaRPr lang="en-US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7888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5D66B-5682-044B-897A-E998D035E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Arial" panose="020B0604020202020204" pitchFamily="34" charset="0"/>
              </a:rPr>
              <a:t>Baseline – Geographic Challenges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4BB8D2-E517-C849-B77A-B15726BC7FF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ADAC Program Year 8 Annual Meeting 19-20 April 2022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3CADAFD-CEB8-6246-9F12-51D458825E33}"/>
              </a:ext>
            </a:extLst>
          </p:cNvPr>
          <p:cNvGrpSpPr/>
          <p:nvPr/>
        </p:nvGrpSpPr>
        <p:grpSpPr>
          <a:xfrm>
            <a:off x="6380019" y="1157288"/>
            <a:ext cx="5811981" cy="5019675"/>
            <a:chOff x="4648199" y="681037"/>
            <a:chExt cx="7079673" cy="5943603"/>
          </a:xfrm>
        </p:grpSpPr>
        <p:pic>
          <p:nvPicPr>
            <p:cNvPr id="5" name="Picture 2" descr="Alaska Political Map | Large Printable and Standard Map | WhatsAnswer">
              <a:extLst>
                <a:ext uri="{FF2B5EF4-FFF2-40B4-BE49-F238E27FC236}">
                  <a16:creationId xmlns:a16="http://schemas.microsoft.com/office/drawing/2014/main" id="{927C083B-D256-B049-829D-D8B9099F9E0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648199" y="681037"/>
              <a:ext cx="7079673" cy="59436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5-Point Star 5">
              <a:extLst>
                <a:ext uri="{FF2B5EF4-FFF2-40B4-BE49-F238E27FC236}">
                  <a16:creationId xmlns:a16="http://schemas.microsoft.com/office/drawing/2014/main" id="{4CC77DC4-2FBB-7248-84F8-5B3991A69A6B}"/>
                </a:ext>
              </a:extLst>
            </p:cNvPr>
            <p:cNvSpPr/>
            <p:nvPr/>
          </p:nvSpPr>
          <p:spPr>
            <a:xfrm>
              <a:off x="7980218" y="2369127"/>
              <a:ext cx="304800" cy="249382"/>
            </a:xfrm>
            <a:prstGeom prst="star5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8C3D0A5-30C5-8641-B4CF-F27BE78E3B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75632" y="5048828"/>
              <a:ext cx="368300" cy="27940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1945ED2-945B-2647-B0A2-95CC69E609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11918" y="2835420"/>
              <a:ext cx="368300" cy="279400"/>
            </a:xfrm>
            <a:prstGeom prst="rect">
              <a:avLst/>
            </a:prstGeom>
          </p:spPr>
        </p:pic>
      </p:grp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494F401-EE53-9040-8897-43852F4F9F7C}"/>
              </a:ext>
            </a:extLst>
          </p:cNvPr>
          <p:cNvSpPr txBox="1">
            <a:spLocks/>
          </p:cNvSpPr>
          <p:nvPr/>
        </p:nvSpPr>
        <p:spPr>
          <a:xfrm>
            <a:off x="838201" y="1157288"/>
            <a:ext cx="5450829" cy="50196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None/>
            </a:pPr>
            <a:r>
              <a:rPr lang="en-US" sz="1800" dirty="0">
                <a:cs typeface="Arial" panose="020B0604020202020204" pitchFamily="34" charset="0"/>
              </a:rPr>
              <a:t>Anchorage </a:t>
            </a:r>
            <a:r>
              <a:rPr lang="en-US" sz="1800" dirty="0">
                <a:cs typeface="Arial" panose="020B0604020202020204" pitchFamily="34" charset="0"/>
                <a:sym typeface="Wingdings" pitchFamily="2" charset="2"/>
              </a:rPr>
              <a:t> </a:t>
            </a:r>
            <a:r>
              <a:rPr lang="en-US" sz="1800" u="sng" dirty="0">
                <a:cs typeface="Arial" panose="020B0604020202020204" pitchFamily="34" charset="0"/>
                <a:sym typeface="Wingdings" pitchFamily="2" charset="2"/>
              </a:rPr>
              <a:t>Nome</a:t>
            </a:r>
            <a:r>
              <a:rPr lang="en-US" sz="1800" dirty="0">
                <a:cs typeface="Arial" panose="020B0604020202020204" pitchFamily="34" charset="0"/>
                <a:sym typeface="Wingdings" pitchFamily="2" charset="2"/>
              </a:rPr>
              <a:t>: 540 miles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1800" dirty="0">
                <a:cs typeface="Arial" panose="020B0604020202020204" pitchFamily="34" charset="0"/>
                <a:sym typeface="Wingdings" pitchFamily="2" charset="2"/>
              </a:rPr>
              <a:t>Anchorage  </a:t>
            </a:r>
            <a:r>
              <a:rPr lang="en-US" sz="1800" u="sng" dirty="0">
                <a:cs typeface="Arial" panose="020B0604020202020204" pitchFamily="34" charset="0"/>
                <a:sym typeface="Wingdings" pitchFamily="2" charset="2"/>
              </a:rPr>
              <a:t>Kotzebue</a:t>
            </a:r>
            <a:r>
              <a:rPr lang="en-US" sz="1800" dirty="0">
                <a:cs typeface="Arial" panose="020B0604020202020204" pitchFamily="34" charset="0"/>
                <a:sym typeface="Wingdings" pitchFamily="2" charset="2"/>
              </a:rPr>
              <a:t>: 547 miles</a:t>
            </a:r>
            <a:br>
              <a:rPr lang="en-US" sz="1800" dirty="0">
                <a:cs typeface="Arial" panose="020B0604020202020204" pitchFamily="34" charset="0"/>
                <a:sym typeface="Wingdings" pitchFamily="2" charset="2"/>
              </a:rPr>
            </a:br>
            <a:r>
              <a:rPr lang="en-US" sz="1800" b="1" i="1" dirty="0">
                <a:cs typeface="Arial" panose="020B0604020202020204" pitchFamily="34" charset="0"/>
                <a:sym typeface="Wingdings" pitchFamily="2" charset="2"/>
              </a:rPr>
              <a:t>(~distance between Washington DC and Atlanta)</a:t>
            </a:r>
            <a:br>
              <a:rPr lang="en-US" sz="1800" b="1" i="1" dirty="0">
                <a:cs typeface="Arial" panose="020B0604020202020204" pitchFamily="34" charset="0"/>
                <a:sym typeface="Wingdings" pitchFamily="2" charset="2"/>
              </a:rPr>
            </a:br>
            <a:endParaRPr lang="en-US" sz="1800" b="1" i="1" dirty="0">
              <a:cs typeface="Arial" panose="020B0604020202020204" pitchFamily="34" charset="0"/>
              <a:sym typeface="Wingdings" pitchFamily="2" charset="2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en-US" sz="1800" dirty="0">
                <a:cs typeface="Arial" panose="020B0604020202020204" pitchFamily="34" charset="0"/>
                <a:sym typeface="Wingdings" pitchFamily="2" charset="2"/>
              </a:rPr>
              <a:t>Anchorage  </a:t>
            </a:r>
            <a:r>
              <a:rPr lang="en-US" sz="1800" u="sng" dirty="0">
                <a:cs typeface="Arial" panose="020B0604020202020204" pitchFamily="34" charset="0"/>
                <a:sym typeface="Wingdings" pitchFamily="2" charset="2"/>
              </a:rPr>
              <a:t>Unalaska</a:t>
            </a:r>
            <a:r>
              <a:rPr lang="en-US" sz="1800" dirty="0">
                <a:cs typeface="Arial" panose="020B0604020202020204" pitchFamily="34" charset="0"/>
                <a:sym typeface="Wingdings" pitchFamily="2" charset="2"/>
              </a:rPr>
              <a:t>: 1,172 miles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1800" b="1" i="1" dirty="0">
                <a:cs typeface="Arial" panose="020B0604020202020204" pitchFamily="34" charset="0"/>
                <a:sym typeface="Wingdings" pitchFamily="2" charset="2"/>
              </a:rPr>
              <a:t>(~distance between Washington DC and Miami)</a:t>
            </a:r>
            <a:br>
              <a:rPr lang="en-US" sz="1800" dirty="0">
                <a:cs typeface="Arial" panose="020B0604020202020204" pitchFamily="34" charset="0"/>
                <a:sym typeface="Wingdings" pitchFamily="2" charset="2"/>
              </a:rPr>
            </a:br>
            <a:endParaRPr lang="en-US" sz="1800" dirty="0">
              <a:cs typeface="Arial" panose="020B0604020202020204" pitchFamily="34" charset="0"/>
              <a:sym typeface="Wingdings" pitchFamily="2" charset="2"/>
            </a:endParaRPr>
          </a:p>
          <a:p>
            <a:pPr marL="0" indent="0">
              <a:buNone/>
            </a:pPr>
            <a:r>
              <a:rPr lang="en-US" sz="1800" dirty="0">
                <a:cs typeface="Arial" panose="020B0604020202020204" pitchFamily="34" charset="0"/>
              </a:rPr>
              <a:t>USCG regulated facility inspectors are challenged with completing necessary critical inspections of potentially hazardous coastal facilities (such as fuel storage tanks) on an annual basis. </a:t>
            </a:r>
            <a:br>
              <a:rPr lang="en-US" sz="1800" dirty="0">
                <a:cs typeface="Arial" panose="020B0604020202020204" pitchFamily="34" charset="0"/>
              </a:rPr>
            </a:br>
            <a:endParaRPr lang="en-US" sz="1800" dirty="0">
              <a:cs typeface="Arial" panose="020B0604020202020204" pitchFamily="34" charset="0"/>
            </a:endParaRPr>
          </a:p>
          <a:p>
            <a:pPr marL="9525" lvl="1" indent="0">
              <a:buNone/>
            </a:pPr>
            <a:r>
              <a:rPr lang="en-US" sz="1800" dirty="0">
                <a:solidFill>
                  <a:schemeClr val="accent1"/>
                </a:solidFill>
                <a:highlight>
                  <a:srgbClr val="FAF7B7"/>
                </a:highlight>
                <a:cs typeface="Arial" panose="020B0604020202020204" pitchFamily="34" charset="0"/>
              </a:rPr>
              <a:t>USCG Sector Anchorage has jurisdiction that covers 5.3 million square miles, and an excess of 35,000 miles of shoreline</a:t>
            </a:r>
          </a:p>
        </p:txBody>
      </p:sp>
    </p:spTree>
    <p:extLst>
      <p:ext uri="{BB962C8B-B14F-4D97-AF65-F5344CB8AC3E}">
        <p14:creationId xmlns:p14="http://schemas.microsoft.com/office/powerpoint/2010/main" val="2035181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8F95F-83E4-E548-A289-74A27A5D9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Focus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A3750A-445E-5D4B-A946-DA7E1631B6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1" y="1157288"/>
            <a:ext cx="6130635" cy="5019675"/>
          </a:xfrm>
        </p:spPr>
        <p:txBody>
          <a:bodyPr>
            <a:norm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Alaskan USCG-regulated (</a:t>
            </a:r>
            <a:r>
              <a:rPr lang="en-US" sz="2000" u="sng" dirty="0"/>
              <a:t>under 33CFR154) </a:t>
            </a:r>
            <a:r>
              <a:rPr lang="en-US" sz="2000" dirty="0"/>
              <a:t>bulk oil </a:t>
            </a:r>
            <a:r>
              <a:rPr lang="en-US" sz="2000" dirty="0">
                <a:solidFill>
                  <a:srgbClr val="FFFF00"/>
                </a:solidFill>
              </a:rPr>
              <a:t>facilities</a:t>
            </a:r>
            <a:r>
              <a:rPr lang="en-US" sz="2000" dirty="0"/>
              <a:t> and associated </a:t>
            </a:r>
            <a:r>
              <a:rPr lang="en-US" sz="2000" dirty="0">
                <a:solidFill>
                  <a:srgbClr val="FFFF00"/>
                </a:solidFill>
              </a:rPr>
              <a:t>infrastructure</a:t>
            </a:r>
            <a:r>
              <a:rPr lang="en-US" sz="2000" dirty="0"/>
              <a:t> that persist on permafrost coastal/riverine landscapes that are susceptible to environmental change, namely:</a:t>
            </a:r>
          </a:p>
          <a:p>
            <a:pPr marL="971550" lvl="1" indent="-285750">
              <a:spcAft>
                <a:spcPts val="600"/>
              </a:spcAft>
            </a:pPr>
            <a:r>
              <a:rPr lang="en-US" sz="2000" dirty="0"/>
              <a:t>bulk oil/fuel facilities and/or piers, </a:t>
            </a:r>
          </a:p>
          <a:p>
            <a:pPr marL="971550" lvl="1" indent="-285750">
              <a:spcAft>
                <a:spcPts val="600"/>
              </a:spcAft>
            </a:pPr>
            <a:r>
              <a:rPr lang="en-US" sz="2000" dirty="0"/>
              <a:t>platforms, </a:t>
            </a:r>
          </a:p>
          <a:p>
            <a:pPr marL="971550" lvl="1" indent="-285750">
              <a:spcAft>
                <a:spcPts val="600"/>
              </a:spcAft>
            </a:pPr>
            <a:r>
              <a:rPr lang="en-US" sz="2000" dirty="0"/>
              <a:t>pipelines and </a:t>
            </a:r>
          </a:p>
          <a:p>
            <a:pPr marL="971550" lvl="1" indent="-285750">
              <a:spcAft>
                <a:spcPts val="600"/>
              </a:spcAft>
            </a:pPr>
            <a:r>
              <a:rPr lang="en-US" sz="2000" dirty="0"/>
              <a:t>loading docks near coastal regions or nearby/adjacent waterways.  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Facilities/infrastructure may be horizontal or vertically constructed.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56EE70-2726-144D-9330-60B4FBF366C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ADAC Program Year 8 Annual Meeting 19-20 April 2022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F3EC615F-085B-0043-97DD-A039FCE906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342842" y="1265588"/>
            <a:ext cx="4248726" cy="3186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FAFEA77-51DC-3949-9067-47C4442EC1D7}"/>
              </a:ext>
            </a:extLst>
          </p:cNvPr>
          <p:cNvSpPr txBox="1"/>
          <p:nvPr/>
        </p:nvSpPr>
        <p:spPr>
          <a:xfrm>
            <a:off x="7342842" y="4429977"/>
            <a:ext cx="42487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Franklin Gothic Book" panose="020B0503020102020204" pitchFamily="34" charset="0"/>
              </a:rPr>
              <a:t>Fuel storage facility in </a:t>
            </a:r>
            <a:r>
              <a:rPr lang="en-US" sz="1600" dirty="0" err="1">
                <a:latin typeface="Franklin Gothic Book" panose="020B0503020102020204" pitchFamily="34" charset="0"/>
              </a:rPr>
              <a:t>Shaktoolik</a:t>
            </a:r>
            <a:r>
              <a:rPr lang="en-US" sz="1600" dirty="0">
                <a:latin typeface="Franklin Gothic Book" panose="020B0503020102020204" pitchFamily="34" charset="0"/>
              </a:rPr>
              <a:t>, Alaska, a USCG regulated facility.</a:t>
            </a:r>
          </a:p>
        </p:txBody>
      </p:sp>
    </p:spTree>
    <p:extLst>
      <p:ext uri="{BB962C8B-B14F-4D97-AF65-F5344CB8AC3E}">
        <p14:creationId xmlns:p14="http://schemas.microsoft.com/office/powerpoint/2010/main" val="16808563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EE42C-7DEC-8F4C-88DC-865C6653A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Outcomes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47BD8B-56DB-7147-872B-88E0880424D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1" y="1157288"/>
            <a:ext cx="5381846" cy="5019675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rgbClr val="FFFF00"/>
                </a:solidFill>
              </a:rPr>
              <a:t>This project will create and publish three knowledge products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Synthesis of published literature, existing data,  USCG reporting, and expert opinion.</a:t>
            </a:r>
            <a:br>
              <a:rPr lang="en-US" sz="2000" dirty="0"/>
            </a:br>
            <a:r>
              <a:rPr lang="en-US" sz="2000" dirty="0"/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Develop an “Arctic facilities and infrastructure environmental change” risk index as a USCG decision support tool.</a:t>
            </a:r>
            <a:br>
              <a:rPr lang="en-US" sz="2000" dirty="0"/>
            </a:br>
            <a:endParaRPr lang="en-US" sz="2000" dirty="0"/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Transition products that can be promulgated to the USCG, stakeholders, and the broader scientific and engineering community. </a:t>
            </a:r>
          </a:p>
          <a:p>
            <a:endParaRPr lang="en-US" sz="20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C440BE-CC17-DA4F-AEBB-B1A5739122D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ADAC Program Year 8 Annual Meeting 19-20 April 2022</a:t>
            </a:r>
          </a:p>
        </p:txBody>
      </p:sp>
      <p:pic>
        <p:nvPicPr>
          <p:cNvPr id="5" name="Picture 6" descr="Husky Energy faces 10 charges in 2016 oil spill into Saskatchewan river |  CBC News">
            <a:extLst>
              <a:ext uri="{FF2B5EF4-FFF2-40B4-BE49-F238E27FC236}">
                <a16:creationId xmlns:a16="http://schemas.microsoft.com/office/drawing/2014/main" id="{E4994E95-F3FD-C54F-935D-F8D5B52D94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90783" y="1901532"/>
            <a:ext cx="4773133" cy="2686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017631A-B98E-9D40-81D6-845EFBCFBE24}"/>
              </a:ext>
            </a:extLst>
          </p:cNvPr>
          <p:cNvSpPr txBox="1"/>
          <p:nvPr/>
        </p:nvSpPr>
        <p:spPr>
          <a:xfrm>
            <a:off x="6890782" y="4587949"/>
            <a:ext cx="4773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July 2016: Saskatchewan oil spill</a:t>
            </a:r>
          </a:p>
        </p:txBody>
      </p:sp>
    </p:spTree>
    <p:extLst>
      <p:ext uri="{BB962C8B-B14F-4D97-AF65-F5344CB8AC3E}">
        <p14:creationId xmlns:p14="http://schemas.microsoft.com/office/powerpoint/2010/main" val="2593478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00828" y="649519"/>
            <a:ext cx="9940158" cy="480131"/>
          </a:xfrm>
        </p:spPr>
        <p:txBody>
          <a:bodyPr>
            <a:noAutofit/>
          </a:bodyPr>
          <a:lstStyle/>
          <a:p>
            <a:r>
              <a:rPr lang="en-US" sz="3600" dirty="0"/>
              <a:t>Milestones &amp; Objectives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5C7E522-30F9-334B-9673-0F87BB2412A3}"/>
              </a:ext>
            </a:extLst>
          </p:cNvPr>
          <p:cNvSpPr/>
          <p:nvPr/>
        </p:nvSpPr>
        <p:spPr>
          <a:xfrm>
            <a:off x="629564" y="0"/>
            <a:ext cx="43753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Annual Meeting 19-20 April 2022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D9CD28-87F5-EA47-B277-6F13CA10A1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564" y="1179340"/>
            <a:ext cx="5431479" cy="478607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EFA324-9443-F442-BC77-EFF8F872FB91}"/>
              </a:ext>
            </a:extLst>
          </p:cNvPr>
          <p:cNvSpPr txBox="1"/>
          <p:nvPr/>
        </p:nvSpPr>
        <p:spPr>
          <a:xfrm>
            <a:off x="6398036" y="1471392"/>
            <a:ext cx="5693230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solidFill>
                  <a:srgbClr val="EEE396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Task 0</a:t>
            </a:r>
            <a:r>
              <a:rPr lang="en-US" dirty="0">
                <a:latin typeface="Franklin Gothic Book" panose="020B0503020102020204" pitchFamily="34" charset="0"/>
                <a:cs typeface="Arial" panose="020B0604020202020204" pitchFamily="34" charset="0"/>
              </a:rPr>
              <a:t>: Initiate investigative team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solidFill>
                  <a:srgbClr val="EEE396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Task 1</a:t>
            </a:r>
            <a:r>
              <a:rPr lang="en-US" dirty="0">
                <a:latin typeface="Franklin Gothic Book" panose="020B0503020102020204" pitchFamily="34" charset="0"/>
                <a:cs typeface="Arial" panose="020B0604020202020204" pitchFamily="34" charset="0"/>
              </a:rPr>
              <a:t>: Conduct comprehensive literature review and establish comms schedule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solidFill>
                  <a:srgbClr val="EEE396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Task 2</a:t>
            </a:r>
            <a:r>
              <a:rPr lang="en-US" dirty="0">
                <a:latin typeface="Franklin Gothic Book" panose="020B0503020102020204" pitchFamily="34" charset="0"/>
                <a:cs typeface="Arial" panose="020B0604020202020204" pitchFamily="34" charset="0"/>
              </a:rPr>
              <a:t>: Formation of project core advisory team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solidFill>
                  <a:srgbClr val="EEE396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Task 3</a:t>
            </a:r>
            <a:r>
              <a:rPr lang="en-US" dirty="0">
                <a:latin typeface="Franklin Gothic Book" panose="020B0503020102020204" pitchFamily="34" charset="0"/>
                <a:cs typeface="Arial" panose="020B0604020202020204" pitchFamily="34" charset="0"/>
              </a:rPr>
              <a:t>: Initial meetings of core team and stakeholders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solidFill>
                  <a:srgbClr val="EEE396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Task 4</a:t>
            </a:r>
            <a:r>
              <a:rPr lang="en-US" dirty="0">
                <a:latin typeface="Franklin Gothic Book" panose="020B0503020102020204" pitchFamily="34" charset="0"/>
                <a:cs typeface="Arial" panose="020B0604020202020204" pitchFamily="34" charset="0"/>
              </a:rPr>
              <a:t>: Conduct two day virtual conference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solidFill>
                  <a:srgbClr val="EEE396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Task 5</a:t>
            </a:r>
            <a:r>
              <a:rPr lang="en-US" dirty="0">
                <a:latin typeface="Franklin Gothic Book" panose="020B0503020102020204" pitchFamily="34" charset="0"/>
                <a:cs typeface="Arial" panose="020B0604020202020204" pitchFamily="34" charset="0"/>
              </a:rPr>
              <a:t>: Establish virtual working groups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solidFill>
                  <a:srgbClr val="EEE396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Task 6</a:t>
            </a:r>
            <a:r>
              <a:rPr lang="en-US" dirty="0">
                <a:latin typeface="Franklin Gothic Book" panose="020B0503020102020204" pitchFamily="34" charset="0"/>
                <a:cs typeface="Arial" panose="020B0604020202020204" pitchFamily="34" charset="0"/>
              </a:rPr>
              <a:t>: Conduct two-day workshop to review working group drafts and integrate feedback into knowledge product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solidFill>
                  <a:srgbClr val="EEE396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Task 7</a:t>
            </a:r>
            <a:r>
              <a:rPr lang="en-US" dirty="0">
                <a:latin typeface="Franklin Gothic Book" panose="020B0503020102020204" pitchFamily="34" charset="0"/>
                <a:cs typeface="Arial" panose="020B0604020202020204" pitchFamily="34" charset="0"/>
              </a:rPr>
              <a:t>: Completion of Arctic facilities and infrastructure environmental change risk index product.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solidFill>
                  <a:srgbClr val="EEE396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Task 8</a:t>
            </a:r>
            <a:r>
              <a:rPr lang="en-US" dirty="0">
                <a:latin typeface="Franklin Gothic Book" panose="020B0503020102020204" pitchFamily="34" charset="0"/>
                <a:cs typeface="Arial" panose="020B0604020202020204" pitchFamily="34" charset="0"/>
              </a:rPr>
              <a:t>: Transition products to USCG community</a:t>
            </a:r>
          </a:p>
        </p:txBody>
      </p:sp>
    </p:spTree>
    <p:extLst>
      <p:ext uri="{BB962C8B-B14F-4D97-AF65-F5344CB8AC3E}">
        <p14:creationId xmlns:p14="http://schemas.microsoft.com/office/powerpoint/2010/main" val="33537928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00828" y="649519"/>
            <a:ext cx="9940158" cy="480131"/>
          </a:xfrm>
        </p:spPr>
        <p:txBody>
          <a:bodyPr>
            <a:noAutofit/>
          </a:bodyPr>
          <a:lstStyle/>
          <a:p>
            <a:r>
              <a:rPr lang="en-US" sz="3600" dirty="0"/>
              <a:t>Challenges &amp; Unforeseen Risk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5C7E522-30F9-334B-9673-0F87BB2412A3}"/>
              </a:ext>
            </a:extLst>
          </p:cNvPr>
          <p:cNvSpPr/>
          <p:nvPr/>
        </p:nvSpPr>
        <p:spPr>
          <a:xfrm>
            <a:off x="629564" y="0"/>
            <a:ext cx="43753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Annual Meeting 19-20 April 2022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D9CD28-87F5-EA47-B277-6F13CA10A1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564" y="1214063"/>
            <a:ext cx="5431479" cy="478607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EFA324-9443-F442-BC77-EFF8F872FB91}"/>
              </a:ext>
            </a:extLst>
          </p:cNvPr>
          <p:cNvSpPr txBox="1"/>
          <p:nvPr/>
        </p:nvSpPr>
        <p:spPr>
          <a:xfrm>
            <a:off x="6386461" y="1214063"/>
            <a:ext cx="5693230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  <a:cs typeface="Arial" panose="020B0604020202020204" pitchFamily="34" charset="0"/>
              </a:rPr>
              <a:t>Project start date scheduled for 15 Mar 2021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  <a:cs typeface="Arial" panose="020B0604020202020204" pitchFamily="34" charset="0"/>
              </a:rPr>
              <a:t> Kick-off meeting held 30 Apr 2021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  <a:cs typeface="Arial" panose="020B0604020202020204" pitchFamily="34" charset="0"/>
              </a:rPr>
              <a:t>Post meeting notice of CAPO review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  <a:cs typeface="Arial" panose="020B0604020202020204" pitchFamily="34" charset="0"/>
              </a:rPr>
              <a:t>After second CAPO and IRB approval, start date of 1 Jul 2021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  <a:cs typeface="Arial" panose="020B0604020202020204" pitchFamily="34" charset="0"/>
              </a:rPr>
              <a:t>Caused cascading effect related to researcher schedules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  <a:cs typeface="Arial" panose="020B0604020202020204" pitchFamily="34" charset="0"/>
              </a:rPr>
              <a:t>Effective working period of Sep 2021 – Feb 2021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solidFill>
                  <a:srgbClr val="EEE396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Key Outcomes and Takeaways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  <a:cs typeface="Arial" panose="020B0604020202020204" pitchFamily="34" charset="0"/>
              </a:rPr>
              <a:t>If CAPO will be employed in future, beneficial to advise teams to add 2-4 additional months to start up timing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ranklin Gothic Book" panose="020B0503020102020204" pitchFamily="34" charset="0"/>
                <a:cs typeface="Arial" panose="020B0604020202020204" pitchFamily="34" charset="0"/>
              </a:rPr>
              <a:t>Organic project ideation is a unique path for DHS/USCG and show much promise. Recommend investment in ”lessons learned.”</a:t>
            </a:r>
          </a:p>
        </p:txBody>
      </p:sp>
    </p:spTree>
    <p:extLst>
      <p:ext uri="{BB962C8B-B14F-4D97-AF65-F5344CB8AC3E}">
        <p14:creationId xmlns:p14="http://schemas.microsoft.com/office/powerpoint/2010/main" val="42826110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9460A-14BA-8D4C-80B9-0DBAC7EBD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228" y="457199"/>
            <a:ext cx="11039572" cy="593726"/>
          </a:xfrm>
        </p:spPr>
        <p:txBody>
          <a:bodyPr/>
          <a:lstStyle/>
          <a:p>
            <a:r>
              <a:rPr lang="en-US" sz="3600" dirty="0"/>
              <a:t>Accomplishments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D2618D-2B33-AE4E-A7A8-7CC12142CC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05952" y="457199"/>
            <a:ext cx="7186047" cy="6400801"/>
          </a:xfrm>
        </p:spPr>
        <p:txBody>
          <a:bodyPr>
            <a:normAutofit lnSpcReduction="1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900" dirty="0">
                <a:solidFill>
                  <a:srgbClr val="EEE396"/>
                </a:solidFill>
                <a:cs typeface="Arial" panose="020B0604020202020204" pitchFamily="34" charset="0"/>
              </a:rPr>
              <a:t>Task 0</a:t>
            </a:r>
            <a:r>
              <a:rPr lang="en-US" sz="1900" dirty="0">
                <a:cs typeface="Arial" panose="020B0604020202020204" pitchFamily="34" charset="0"/>
              </a:rPr>
              <a:t>: Initiate investigative team. </a:t>
            </a:r>
            <a:r>
              <a:rPr lang="en-US" sz="1900" dirty="0">
                <a:solidFill>
                  <a:srgbClr val="92D050"/>
                </a:solidFill>
                <a:cs typeface="Arial" panose="020B0604020202020204" pitchFamily="34" charset="0"/>
              </a:rPr>
              <a:t>Completed</a:t>
            </a:r>
          </a:p>
          <a:p>
            <a:pPr marL="463550" indent="-231775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>
                <a:cs typeface="Arial" panose="020B0604020202020204" pitchFamily="34" charset="0"/>
              </a:rPr>
              <a:t>Hosted kick-off in Apr 2021</a:t>
            </a:r>
          </a:p>
          <a:p>
            <a:pPr marL="463550" indent="-231775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>
                <a:cs typeface="Arial" panose="020B0604020202020204" pitchFamily="34" charset="0"/>
              </a:rPr>
              <a:t>Significant project delays due to CAPO review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900" dirty="0">
                <a:solidFill>
                  <a:srgbClr val="EEE396"/>
                </a:solidFill>
                <a:cs typeface="Arial" panose="020B0604020202020204" pitchFamily="34" charset="0"/>
              </a:rPr>
              <a:t>Task 1</a:t>
            </a:r>
            <a:r>
              <a:rPr lang="en-US" sz="1900" dirty="0">
                <a:cs typeface="Arial" panose="020B0604020202020204" pitchFamily="34" charset="0"/>
              </a:rPr>
              <a:t>: Conduct comprehensive literature review and establish comms schedule. </a:t>
            </a:r>
            <a:r>
              <a:rPr lang="en-US" sz="1900" dirty="0">
                <a:solidFill>
                  <a:srgbClr val="92D050"/>
                </a:solidFill>
                <a:cs typeface="Arial" panose="020B0604020202020204" pitchFamily="34" charset="0"/>
              </a:rPr>
              <a:t>Completed</a:t>
            </a:r>
            <a:r>
              <a:rPr lang="en-US" sz="1900" dirty="0">
                <a:cs typeface="Arial" panose="020B0604020202020204" pitchFamily="34" charset="0"/>
              </a:rPr>
              <a:t>.</a:t>
            </a:r>
          </a:p>
          <a:p>
            <a:pPr marL="463550" indent="-231775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>
                <a:cs typeface="Arial" panose="020B0604020202020204" pitchFamily="34" charset="0"/>
              </a:rPr>
              <a:t>Project team just concluded research phase on 31 Mar 2022</a:t>
            </a:r>
          </a:p>
          <a:p>
            <a:pPr marL="463550" indent="-231775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>
                <a:cs typeface="Arial" panose="020B0604020202020204" pitchFamily="34" charset="0"/>
              </a:rPr>
              <a:t>Knowledge product completed (draft) and under review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900" dirty="0">
                <a:solidFill>
                  <a:srgbClr val="EEE396"/>
                </a:solidFill>
                <a:cs typeface="Arial" panose="020B0604020202020204" pitchFamily="34" charset="0"/>
              </a:rPr>
              <a:t>Task 2</a:t>
            </a:r>
            <a:r>
              <a:rPr lang="en-US" sz="1900" dirty="0">
                <a:cs typeface="Arial" panose="020B0604020202020204" pitchFamily="34" charset="0"/>
              </a:rPr>
              <a:t>: Formation of project core advisory team. </a:t>
            </a:r>
            <a:r>
              <a:rPr lang="en-US" sz="1900" dirty="0">
                <a:solidFill>
                  <a:srgbClr val="92D050"/>
                </a:solidFill>
                <a:cs typeface="Arial" panose="020B0604020202020204" pitchFamily="34" charset="0"/>
              </a:rPr>
              <a:t>Completed</a:t>
            </a:r>
            <a:r>
              <a:rPr lang="en-US" sz="1900" dirty="0">
                <a:cs typeface="Arial" panose="020B0604020202020204" pitchFamily="34" charset="0"/>
              </a:rPr>
              <a:t>.</a:t>
            </a:r>
          </a:p>
          <a:p>
            <a:pPr marL="463550" indent="-277813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>
                <a:cs typeface="Arial" panose="020B0604020202020204" pitchFamily="34" charset="0"/>
              </a:rPr>
              <a:t>Delays meant this milestone was streamlined. Core team and investigative team are the same.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900" dirty="0">
                <a:solidFill>
                  <a:srgbClr val="EEE396"/>
                </a:solidFill>
                <a:cs typeface="Arial" panose="020B0604020202020204" pitchFamily="34" charset="0"/>
              </a:rPr>
              <a:t>Task 3</a:t>
            </a:r>
            <a:r>
              <a:rPr lang="en-US" sz="1900" dirty="0">
                <a:cs typeface="Arial" panose="020B0604020202020204" pitchFamily="34" charset="0"/>
              </a:rPr>
              <a:t>: Initial meetings of core team and stakeholders. </a:t>
            </a:r>
            <a:r>
              <a:rPr lang="en-US" sz="1900" dirty="0">
                <a:solidFill>
                  <a:srgbClr val="92D050"/>
                </a:solidFill>
                <a:cs typeface="Arial" panose="020B0604020202020204" pitchFamily="34" charset="0"/>
              </a:rPr>
              <a:t>Completed</a:t>
            </a:r>
            <a:r>
              <a:rPr lang="en-US" sz="1900" dirty="0">
                <a:cs typeface="Arial" panose="020B0604020202020204" pitchFamily="34" charset="0"/>
              </a:rPr>
              <a:t>.</a:t>
            </a:r>
          </a:p>
          <a:p>
            <a:pPr marL="463550" indent="-231775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>
                <a:cs typeface="Arial" panose="020B0604020202020204" pitchFamily="34" charset="0"/>
              </a:rPr>
              <a:t>Core team met once week during research phase; every two weeks with Project Champion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900" dirty="0">
                <a:solidFill>
                  <a:srgbClr val="EEE396"/>
                </a:solidFill>
                <a:cs typeface="Arial" panose="020B0604020202020204" pitchFamily="34" charset="0"/>
              </a:rPr>
              <a:t>Task 4</a:t>
            </a:r>
            <a:r>
              <a:rPr lang="en-US" sz="1900" dirty="0">
                <a:cs typeface="Arial" panose="020B0604020202020204" pitchFamily="34" charset="0"/>
              </a:rPr>
              <a:t>: Conduct two-day virtual conference. </a:t>
            </a:r>
            <a:r>
              <a:rPr lang="en-US" sz="1900" dirty="0">
                <a:solidFill>
                  <a:srgbClr val="92D050"/>
                </a:solidFill>
                <a:cs typeface="Arial" panose="020B0604020202020204" pitchFamily="34" charset="0"/>
              </a:rPr>
              <a:t>Completed</a:t>
            </a:r>
            <a:r>
              <a:rPr lang="en-US" sz="1900" dirty="0">
                <a:cs typeface="Arial" panose="020B0604020202020204" pitchFamily="34" charset="0"/>
              </a:rPr>
              <a:t>.</a:t>
            </a:r>
          </a:p>
          <a:p>
            <a:pPr marL="463550" indent="-277813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>
                <a:cs typeface="Arial" panose="020B0604020202020204" pitchFamily="34" charset="0"/>
              </a:rPr>
              <a:t>Virtual event held 29/30 Sept 2021</a:t>
            </a:r>
          </a:p>
          <a:p>
            <a:pPr marL="463550" indent="-277813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>
                <a:cs typeface="Arial" panose="020B0604020202020204" pitchFamily="34" charset="0"/>
              </a:rPr>
              <a:t>Conference honed focus of project. Produced new data sources.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773B8C-1B93-B246-8492-F93F7DB1C0B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ADAC Program Year 8 Annual Meeting 19-20 April 2022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AD0CDF-CD75-1C42-B8D5-3547D4A48E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228" y="1427176"/>
            <a:ext cx="4543544" cy="4003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2767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9460A-14BA-8D4C-80B9-0DBAC7EBD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228" y="457199"/>
            <a:ext cx="11039572" cy="593726"/>
          </a:xfrm>
        </p:spPr>
        <p:txBody>
          <a:bodyPr/>
          <a:lstStyle/>
          <a:p>
            <a:r>
              <a:rPr lang="en-US" sz="3600" dirty="0"/>
              <a:t>Accomplishments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D2618D-2B33-AE4E-A7A8-7CC12142CC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57772" y="736979"/>
            <a:ext cx="7193201" cy="6121021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dirty="0">
                <a:solidFill>
                  <a:srgbClr val="EEE396"/>
                </a:solidFill>
                <a:cs typeface="Arial" panose="020B0604020202020204" pitchFamily="34" charset="0"/>
              </a:rPr>
              <a:t>Task 5</a:t>
            </a:r>
            <a:r>
              <a:rPr lang="en-US" sz="2000" dirty="0">
                <a:cs typeface="Arial" panose="020B0604020202020204" pitchFamily="34" charset="0"/>
              </a:rPr>
              <a:t>: Establish virtual working groups. </a:t>
            </a:r>
            <a:r>
              <a:rPr lang="en-US" sz="2000" dirty="0">
                <a:solidFill>
                  <a:srgbClr val="92D050"/>
                </a:solidFill>
                <a:cs typeface="Arial" panose="020B0604020202020204" pitchFamily="34" charset="0"/>
              </a:rPr>
              <a:t>Completed</a:t>
            </a:r>
            <a:r>
              <a:rPr lang="en-US" sz="2000" dirty="0">
                <a:cs typeface="Arial" panose="020B0604020202020204" pitchFamily="34" charset="0"/>
              </a:rPr>
              <a:t>.</a:t>
            </a:r>
          </a:p>
          <a:p>
            <a:pPr marL="463550" indent="-231775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cs typeface="Arial" panose="020B0604020202020204" pitchFamily="34" charset="0"/>
              </a:rPr>
              <a:t>Environmental group: constructed ArcGIS maps of all 394 bulk fuel facilities under USCG regulation. Measured elements like distance bx facility and shoreline.</a:t>
            </a:r>
            <a:endParaRPr lang="en-US" sz="2600" dirty="0">
              <a:cs typeface="Arial" panose="020B0604020202020204" pitchFamily="34" charset="0"/>
            </a:endParaRPr>
          </a:p>
          <a:p>
            <a:pPr marL="463550" indent="-231775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cs typeface="Arial" panose="020B0604020202020204" pitchFamily="34" charset="0"/>
              </a:rPr>
              <a:t>Engineering group: obtained training data pointing at most significant issues. Determined significant lack of historic data.</a:t>
            </a:r>
          </a:p>
          <a:p>
            <a:pPr marL="463550" indent="-231775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cs typeface="Arial" panose="020B0604020202020204" pitchFamily="34" charset="0"/>
              </a:rPr>
              <a:t>Cast Study group: analyzed past spill reports and accidents to determine root cause.</a:t>
            </a:r>
          </a:p>
          <a:p>
            <a:pPr marL="463550" indent="-231775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cs typeface="Arial" panose="020B0604020202020204" pitchFamily="34" charset="0"/>
              </a:rPr>
              <a:t>Socio-Environment group: analyzed impacts of spills.</a:t>
            </a:r>
          </a:p>
          <a:p>
            <a:pPr marL="463550" indent="-231775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cs typeface="Arial" panose="020B0604020202020204" pitchFamily="34" charset="0"/>
              </a:rPr>
              <a:t>Recommendations from each group included in Knowledge Product.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773B8C-1B93-B246-8492-F93F7DB1C0B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ADAC Program Year 8 Annual Meeting 19-20 April 2022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3C42241-3E77-4B47-A841-297521A280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228" y="1427176"/>
            <a:ext cx="4543544" cy="4003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4100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855CD3-574C-FF47-B523-AEB37649F21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ADAC Program Year 8 Annual Meeting 19-20 April 2022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B31A5B1-9B6F-3F43-9457-67D8A147F1FC}"/>
              </a:ext>
            </a:extLst>
          </p:cNvPr>
          <p:cNvSpPr txBox="1">
            <a:spLocks/>
          </p:cNvSpPr>
          <p:nvPr/>
        </p:nvSpPr>
        <p:spPr>
          <a:xfrm>
            <a:off x="838200" y="370111"/>
            <a:ext cx="10515600" cy="59372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rgbClr val="EEE396"/>
                </a:solidFill>
                <a:cs typeface="Arial" panose="020B0604020202020204" pitchFamily="34" charset="0"/>
              </a:rPr>
              <a:t>Task 5</a:t>
            </a:r>
            <a:r>
              <a:rPr lang="en-US" sz="3200" dirty="0">
                <a:cs typeface="Arial" panose="020B0604020202020204" pitchFamily="34" charset="0"/>
              </a:rPr>
              <a:t>: Establish virtual working groups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A4ABF59-C8C5-8D4D-82BC-6F41DB25C8F4}"/>
              </a:ext>
            </a:extLst>
          </p:cNvPr>
          <p:cNvSpPr txBox="1"/>
          <p:nvPr/>
        </p:nvSpPr>
        <p:spPr>
          <a:xfrm>
            <a:off x="6542314" y="1035964"/>
            <a:ext cx="41474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CA4471E6-D836-DD41-B05F-A3363ED256E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8802783"/>
              </p:ext>
            </p:extLst>
          </p:nvPr>
        </p:nvGraphicFramePr>
        <p:xfrm>
          <a:off x="838199" y="791570"/>
          <a:ext cx="11049000" cy="59340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Cross 4">
            <a:extLst>
              <a:ext uri="{FF2B5EF4-FFF2-40B4-BE49-F238E27FC236}">
                <a16:creationId xmlns:a16="http://schemas.microsoft.com/office/drawing/2014/main" id="{4BC720E5-F21B-7144-AE14-0830EFC28CBB}"/>
              </a:ext>
            </a:extLst>
          </p:cNvPr>
          <p:cNvSpPr>
            <a:spLocks noChangeAspect="1"/>
          </p:cNvSpPr>
          <p:nvPr/>
        </p:nvSpPr>
        <p:spPr>
          <a:xfrm>
            <a:off x="3216734" y="1814510"/>
            <a:ext cx="457200" cy="390665"/>
          </a:xfrm>
          <a:prstGeom prst="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F6F4ABC-DE9C-3F45-B426-CA95570BA5CA}"/>
              </a:ext>
            </a:extLst>
          </p:cNvPr>
          <p:cNvGrpSpPr>
            <a:grpSpLocks noChangeAspect="1"/>
          </p:cNvGrpSpPr>
          <p:nvPr/>
        </p:nvGrpSpPr>
        <p:grpSpPr>
          <a:xfrm>
            <a:off x="9036983" y="1848142"/>
            <a:ext cx="457262" cy="310807"/>
            <a:chOff x="9899873" y="486697"/>
            <a:chExt cx="579766" cy="509657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7C2D880-896E-6941-A85F-8CCB1C1C959F}"/>
                </a:ext>
              </a:extLst>
            </p:cNvPr>
            <p:cNvSpPr/>
            <p:nvPr/>
          </p:nvSpPr>
          <p:spPr>
            <a:xfrm>
              <a:off x="9899873" y="486697"/>
              <a:ext cx="579689" cy="18027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FCE6084-136F-6942-9CD6-224EB65931B8}"/>
                </a:ext>
              </a:extLst>
            </p:cNvPr>
            <p:cNvSpPr/>
            <p:nvPr/>
          </p:nvSpPr>
          <p:spPr>
            <a:xfrm>
              <a:off x="9899950" y="816078"/>
              <a:ext cx="579689" cy="18027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4" name="Cross 13">
            <a:extLst>
              <a:ext uri="{FF2B5EF4-FFF2-40B4-BE49-F238E27FC236}">
                <a16:creationId xmlns:a16="http://schemas.microsoft.com/office/drawing/2014/main" id="{8E374E41-CED6-E64C-B469-5F482359104F}"/>
              </a:ext>
            </a:extLst>
          </p:cNvPr>
          <p:cNvSpPr>
            <a:spLocks noChangeAspect="1"/>
          </p:cNvSpPr>
          <p:nvPr/>
        </p:nvSpPr>
        <p:spPr>
          <a:xfrm>
            <a:off x="6128847" y="1814509"/>
            <a:ext cx="457200" cy="390665"/>
          </a:xfrm>
          <a:prstGeom prst="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15097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855CD3-574C-FF47-B523-AEB37649F21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ADAC Program Year 8 Annual Meeting 19-20 April 2022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B31A5B1-9B6F-3F43-9457-67D8A147F1FC}"/>
              </a:ext>
            </a:extLst>
          </p:cNvPr>
          <p:cNvSpPr txBox="1">
            <a:spLocks/>
          </p:cNvSpPr>
          <p:nvPr/>
        </p:nvSpPr>
        <p:spPr>
          <a:xfrm>
            <a:off x="838200" y="370111"/>
            <a:ext cx="10515600" cy="59372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rgbClr val="EEE396"/>
                </a:solidFill>
                <a:cs typeface="Arial" panose="020B0604020202020204" pitchFamily="34" charset="0"/>
              </a:rPr>
              <a:t>Task 5</a:t>
            </a:r>
            <a:r>
              <a:rPr lang="en-US" sz="3200" dirty="0">
                <a:cs typeface="Arial" panose="020B0604020202020204" pitchFamily="34" charset="0"/>
              </a:rPr>
              <a:t>: Establish virtual working groups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A4ABF59-C8C5-8D4D-82BC-6F41DB25C8F4}"/>
              </a:ext>
            </a:extLst>
          </p:cNvPr>
          <p:cNvSpPr txBox="1"/>
          <p:nvPr/>
        </p:nvSpPr>
        <p:spPr>
          <a:xfrm>
            <a:off x="6542314" y="1035964"/>
            <a:ext cx="41474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AFA9015-873B-CB47-A349-44B0B74FDD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1973" y="2398365"/>
            <a:ext cx="6735770" cy="4459635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1611810-F795-AD42-BB58-CF7E72D343E7}"/>
              </a:ext>
            </a:extLst>
          </p:cNvPr>
          <p:cNvCxnSpPr>
            <a:cxnSpLocks/>
          </p:cNvCxnSpPr>
          <p:nvPr/>
        </p:nvCxnSpPr>
        <p:spPr>
          <a:xfrm>
            <a:off x="895143" y="1240970"/>
            <a:ext cx="7904715" cy="3798238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5D24383-1F6C-7548-80D7-DDB2913E159D}"/>
              </a:ext>
            </a:extLst>
          </p:cNvPr>
          <p:cNvCxnSpPr/>
          <p:nvPr/>
        </p:nvCxnSpPr>
        <p:spPr>
          <a:xfrm>
            <a:off x="5791200" y="1208314"/>
            <a:ext cx="3008658" cy="3799115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A3A2544-1E2D-CC46-8DDE-DE8352FBB74B}"/>
              </a:ext>
            </a:extLst>
          </p:cNvPr>
          <p:cNvCxnSpPr>
            <a:cxnSpLocks/>
          </p:cNvCxnSpPr>
          <p:nvPr/>
        </p:nvCxnSpPr>
        <p:spPr>
          <a:xfrm flipV="1">
            <a:off x="5791200" y="5039208"/>
            <a:ext cx="3008658" cy="185935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0F59958-70A6-ED4D-A0FB-DAA57456C8D4}"/>
              </a:ext>
            </a:extLst>
          </p:cNvPr>
          <p:cNvCxnSpPr>
            <a:cxnSpLocks/>
          </p:cNvCxnSpPr>
          <p:nvPr/>
        </p:nvCxnSpPr>
        <p:spPr>
          <a:xfrm flipV="1">
            <a:off x="838199" y="5006551"/>
            <a:ext cx="7961659" cy="218593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603812FD-192E-CD48-84B8-C566EA3570B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199" y="1240970"/>
            <a:ext cx="4931673" cy="3984173"/>
          </a:xfrm>
          <a:prstGeom prst="rect">
            <a:avLst/>
          </a:prstGeom>
          <a:ln w="57150" cmpd="sng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3253937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855CD3-574C-FF47-B523-AEB37649F21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ADAC Program Year 8 Annual Meeting 19-20 April 2022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B31A5B1-9B6F-3F43-9457-67D8A147F1FC}"/>
              </a:ext>
            </a:extLst>
          </p:cNvPr>
          <p:cNvSpPr txBox="1">
            <a:spLocks/>
          </p:cNvSpPr>
          <p:nvPr/>
        </p:nvSpPr>
        <p:spPr>
          <a:xfrm>
            <a:off x="838200" y="370111"/>
            <a:ext cx="10515600" cy="59372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rgbClr val="EEE396"/>
                </a:solidFill>
                <a:cs typeface="Arial" panose="020B0604020202020204" pitchFamily="34" charset="0"/>
              </a:rPr>
              <a:t>Task 5</a:t>
            </a:r>
            <a:r>
              <a:rPr lang="en-US" sz="3200" dirty="0">
                <a:cs typeface="Arial" panose="020B0604020202020204" pitchFamily="34" charset="0"/>
              </a:rPr>
              <a:t>: Establish virtual working groups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A4ABF59-C8C5-8D4D-82BC-6F41DB25C8F4}"/>
              </a:ext>
            </a:extLst>
          </p:cNvPr>
          <p:cNvSpPr txBox="1"/>
          <p:nvPr/>
        </p:nvSpPr>
        <p:spPr>
          <a:xfrm>
            <a:off x="6542314" y="1035964"/>
            <a:ext cx="41474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2D4B6F3-07F6-C040-A8D0-990B8F057C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7980" y="1113530"/>
            <a:ext cx="7434020" cy="5744470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9EC3AFF-ADD0-7A48-9B68-AFBFB9B3249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199" y="1149411"/>
            <a:ext cx="3691788" cy="3352306"/>
          </a:xfrm>
          <a:prstGeom prst="rect">
            <a:avLst/>
          </a:prstGeom>
          <a:ln w="57150" cmpd="sng">
            <a:solidFill>
              <a:srgbClr val="FF0000"/>
            </a:solidFill>
          </a:ln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FFF02CE4-3F55-7949-9466-76875AF07EB3}"/>
              </a:ext>
            </a:extLst>
          </p:cNvPr>
          <p:cNvSpPr/>
          <p:nvPr/>
        </p:nvSpPr>
        <p:spPr>
          <a:xfrm rot="1183206">
            <a:off x="7342904" y="2594514"/>
            <a:ext cx="1512134" cy="48985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F5FE182-D0F3-D44F-948B-B05AD7FFD334}"/>
              </a:ext>
            </a:extLst>
          </p:cNvPr>
          <p:cNvCxnSpPr>
            <a:cxnSpLocks/>
          </p:cNvCxnSpPr>
          <p:nvPr/>
        </p:nvCxnSpPr>
        <p:spPr>
          <a:xfrm flipH="1" flipV="1">
            <a:off x="6259287" y="1926772"/>
            <a:ext cx="587827" cy="247875"/>
          </a:xfrm>
          <a:prstGeom prst="straightConnector1">
            <a:avLst/>
          </a:prstGeom>
          <a:ln w="38100">
            <a:solidFill>
              <a:srgbClr val="0055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0B847A1E-59C0-9042-A478-087539B746D2}"/>
              </a:ext>
            </a:extLst>
          </p:cNvPr>
          <p:cNvCxnSpPr>
            <a:cxnSpLocks/>
          </p:cNvCxnSpPr>
          <p:nvPr/>
        </p:nvCxnSpPr>
        <p:spPr>
          <a:xfrm flipH="1">
            <a:off x="9274629" y="2960914"/>
            <a:ext cx="631371" cy="0"/>
          </a:xfrm>
          <a:prstGeom prst="straightConnector1">
            <a:avLst/>
          </a:prstGeom>
          <a:ln w="38100">
            <a:solidFill>
              <a:srgbClr val="0055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6978D44D-2455-7043-89E2-4048D1381001}"/>
              </a:ext>
            </a:extLst>
          </p:cNvPr>
          <p:cNvSpPr txBox="1"/>
          <p:nvPr/>
        </p:nvSpPr>
        <p:spPr>
          <a:xfrm>
            <a:off x="838199" y="4687291"/>
            <a:ext cx="3505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/>
              <a:t>https://</a:t>
            </a:r>
            <a:r>
              <a:rPr lang="en-US" sz="1000" dirty="0" err="1"/>
              <a:t>dggs.alaska.gov</a:t>
            </a:r>
            <a:r>
              <a:rPr lang="en-US" sz="1000" dirty="0"/>
              <a:t>/hazards/coastal/shoreline-</a:t>
            </a:r>
            <a:r>
              <a:rPr lang="en-US" sz="1000" dirty="0" err="1"/>
              <a:t>change.html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6511210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9460A-14BA-8D4C-80B9-0DBAC7EBD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228" y="457199"/>
            <a:ext cx="11039572" cy="593726"/>
          </a:xfrm>
        </p:spPr>
        <p:txBody>
          <a:bodyPr/>
          <a:lstStyle/>
          <a:p>
            <a:r>
              <a:rPr lang="en-US" sz="3600" dirty="0"/>
              <a:t>Accomplishments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D2618D-2B33-AE4E-A7A8-7CC12142CC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57772" y="736979"/>
            <a:ext cx="7193201" cy="6121021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dirty="0">
                <a:solidFill>
                  <a:srgbClr val="EEE396"/>
                </a:solidFill>
                <a:cs typeface="Arial" panose="020B0604020202020204" pitchFamily="34" charset="0"/>
              </a:rPr>
              <a:t>Task 6</a:t>
            </a:r>
            <a:r>
              <a:rPr lang="en-US" sz="2000" dirty="0">
                <a:cs typeface="Arial" panose="020B0604020202020204" pitchFamily="34" charset="0"/>
              </a:rPr>
              <a:t>: Conduct two-day workshop to review working group drafts and integrate feedback into knowledge product</a:t>
            </a:r>
          </a:p>
          <a:p>
            <a:pPr marL="463550" indent="-277813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i="1" dirty="0">
                <a:cs typeface="Arial" panose="020B0604020202020204" pitchFamily="34" charset="0"/>
              </a:rPr>
              <a:t>Consolidated</a:t>
            </a:r>
            <a:r>
              <a:rPr lang="en-US" sz="2000" dirty="0">
                <a:cs typeface="Arial" panose="020B0604020202020204" pitchFamily="34" charset="0"/>
              </a:rPr>
              <a:t>. Lack of time reduced ability to meet Task 6. Coordinating feedback with Project Champion and Project Stakeholders independently. </a:t>
            </a:r>
            <a:r>
              <a:rPr lang="en-US" sz="2000" dirty="0">
                <a:solidFill>
                  <a:srgbClr val="FF0000"/>
                </a:solidFill>
                <a:cs typeface="Arial" panose="020B0604020202020204" pitchFamily="34" charset="0"/>
              </a:rPr>
              <a:t>Completion scheduled for May 2021.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dirty="0">
                <a:solidFill>
                  <a:srgbClr val="EEE396"/>
                </a:solidFill>
                <a:cs typeface="Arial" panose="020B0604020202020204" pitchFamily="34" charset="0"/>
              </a:rPr>
              <a:t>Task 7</a:t>
            </a:r>
            <a:r>
              <a:rPr lang="en-US" sz="2000" dirty="0">
                <a:cs typeface="Arial" panose="020B0604020202020204" pitchFamily="34" charset="0"/>
              </a:rPr>
              <a:t>: Completion of Arctic facilities and infrastructure environmental change risk index product.</a:t>
            </a:r>
          </a:p>
          <a:p>
            <a:pPr marL="463550" indent="-277813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i="1" dirty="0">
                <a:cs typeface="Arial" panose="020B0604020202020204" pitchFamily="34" charset="0"/>
              </a:rPr>
              <a:t>Forthcoming</a:t>
            </a:r>
            <a:r>
              <a:rPr lang="en-US" sz="2000" dirty="0">
                <a:cs typeface="Arial" panose="020B0604020202020204" pitchFamily="34" charset="0"/>
              </a:rPr>
              <a:t>; Draft product underway. </a:t>
            </a:r>
            <a:r>
              <a:rPr lang="en-US" sz="2000" dirty="0">
                <a:solidFill>
                  <a:srgbClr val="FF0000"/>
                </a:solidFill>
                <a:cs typeface="Arial" panose="020B0604020202020204" pitchFamily="34" charset="0"/>
              </a:rPr>
              <a:t>Completion scheduled for Apr/May 2021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dirty="0">
                <a:solidFill>
                  <a:srgbClr val="EEE396"/>
                </a:solidFill>
                <a:cs typeface="Arial" panose="020B0604020202020204" pitchFamily="34" charset="0"/>
              </a:rPr>
              <a:t>Task 8</a:t>
            </a:r>
            <a:r>
              <a:rPr lang="en-US" sz="2000" dirty="0">
                <a:cs typeface="Arial" panose="020B0604020202020204" pitchFamily="34" charset="0"/>
              </a:rPr>
              <a:t>: Transition products to USCG community</a:t>
            </a:r>
          </a:p>
          <a:p>
            <a:pPr marL="463550" indent="-277813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i="1" dirty="0">
                <a:cs typeface="Arial" panose="020B0604020202020204" pitchFamily="34" charset="0"/>
              </a:rPr>
              <a:t>Forthcoming</a:t>
            </a:r>
            <a:r>
              <a:rPr lang="en-US" sz="2000" dirty="0">
                <a:cs typeface="Arial" panose="020B0604020202020204" pitchFamily="34" charset="0"/>
              </a:rPr>
              <a:t>; handoff scheduled for </a:t>
            </a:r>
            <a:r>
              <a:rPr lang="en-US" sz="2000" dirty="0">
                <a:solidFill>
                  <a:srgbClr val="FF0000"/>
                </a:solidFill>
                <a:cs typeface="Arial" panose="020B0604020202020204" pitchFamily="34" charset="0"/>
              </a:rPr>
              <a:t>June 2021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773B8C-1B93-B246-8492-F93F7DB1C0B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ADAC Program Year 8 Annual Meeting 19-20 April 2022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3C42241-3E77-4B47-A841-297521A280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228" y="1427176"/>
            <a:ext cx="4543544" cy="4003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8888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84935" y="766120"/>
            <a:ext cx="9940158" cy="480131"/>
          </a:xfrm>
        </p:spPr>
        <p:txBody>
          <a:bodyPr>
            <a:noAutofit/>
          </a:bodyPr>
          <a:lstStyle/>
          <a:p>
            <a:r>
              <a:rPr lang="en-US" sz="3600" dirty="0"/>
              <a:t>Recommendations &amp; Discoveries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974612" y="1380849"/>
            <a:ext cx="10368578" cy="4047678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b="1" dirty="0">
                <a:solidFill>
                  <a:srgbClr val="EEE396"/>
                </a:solidFill>
                <a:cs typeface="Arial" panose="020B0604020202020204" pitchFamily="34" charset="0"/>
              </a:rPr>
              <a:t>Recommendations</a:t>
            </a:r>
          </a:p>
          <a:p>
            <a:pPr marL="285750" indent="-285750"/>
            <a:r>
              <a:rPr lang="en-US" dirty="0">
                <a:cs typeface="Arial" panose="020B0604020202020204" pitchFamily="34" charset="0"/>
              </a:rPr>
              <a:t>Data to transition product from tabletop/theoretical exercise</a:t>
            </a:r>
          </a:p>
          <a:p>
            <a:pPr marL="285750" indent="-285750"/>
            <a:r>
              <a:rPr lang="en-US" dirty="0">
                <a:cs typeface="Arial" panose="020B0604020202020204" pitchFamily="34" charset="0"/>
              </a:rPr>
              <a:t>Integrate forthcoming data from DC/AEA</a:t>
            </a:r>
          </a:p>
          <a:p>
            <a:pPr marL="285750" indent="-285750"/>
            <a:r>
              <a:rPr lang="en-US" dirty="0">
                <a:cs typeface="Arial" panose="020B0604020202020204" pitchFamily="34" charset="0"/>
              </a:rPr>
              <a:t>Provide USCG annual improvements and iterative process</a:t>
            </a:r>
          </a:p>
          <a:p>
            <a:pPr marL="285750" indent="-285750"/>
            <a:r>
              <a:rPr lang="en-US" dirty="0">
                <a:cs typeface="Arial" panose="020B0604020202020204" pitchFamily="34" charset="0"/>
              </a:rPr>
              <a:t>Use risk evaluations to further drive scientific endeavors</a:t>
            </a:r>
          </a:p>
          <a:p>
            <a:pPr marL="285750" indent="-285750"/>
            <a:r>
              <a:rPr lang="en-US" dirty="0">
                <a:cs typeface="Arial" panose="020B0604020202020204" pitchFamily="34" charset="0"/>
              </a:rPr>
              <a:t>Encourage organic project development but with additional support structures</a:t>
            </a:r>
          </a:p>
          <a:p>
            <a:pPr marL="0" indent="0">
              <a:buNone/>
            </a:pPr>
            <a:endParaRPr lang="en-US" dirty="0"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EEE396"/>
                </a:solidFill>
                <a:cs typeface="Arial" panose="020B0604020202020204" pitchFamily="34" charset="0"/>
              </a:rPr>
              <a:t>Discoveries</a:t>
            </a:r>
          </a:p>
          <a:p>
            <a:r>
              <a:rPr lang="en-US" dirty="0">
                <a:cs typeface="Arial" panose="020B0604020202020204" pitchFamily="34" charset="0"/>
              </a:rPr>
              <a:t>Need a realistic method for integrating data across agencies</a:t>
            </a:r>
          </a:p>
          <a:p>
            <a:r>
              <a:rPr lang="en-US" dirty="0">
                <a:cs typeface="Arial" panose="020B0604020202020204" pitchFamily="34" charset="0"/>
              </a:rPr>
              <a:t>Class 2 facilities in Alaska have disparate data sets and no single body maintains this data</a:t>
            </a:r>
          </a:p>
          <a:p>
            <a:r>
              <a:rPr lang="en-US" dirty="0">
                <a:cs typeface="Arial" panose="020B0604020202020204" pitchFamily="34" charset="0"/>
              </a:rPr>
              <a:t>Funding – current and future needs</a:t>
            </a:r>
          </a:p>
          <a:p>
            <a:r>
              <a:rPr lang="en-US" dirty="0">
                <a:cs typeface="Arial" panose="020B0604020202020204" pitchFamily="34" charset="0"/>
              </a:rPr>
              <a:t>Incentivize bulk fuel personnel who play critical role in prevention</a:t>
            </a:r>
          </a:p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9E1043-D91D-1548-A8A6-A7354AD36164}"/>
              </a:ext>
            </a:extLst>
          </p:cNvPr>
          <p:cNvSpPr/>
          <p:nvPr/>
        </p:nvSpPr>
        <p:spPr>
          <a:xfrm>
            <a:off x="629564" y="0"/>
            <a:ext cx="43753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Annual Meeting 19-20 April 2022</a:t>
            </a:r>
          </a:p>
        </p:txBody>
      </p:sp>
    </p:spTree>
    <p:extLst>
      <p:ext uri="{BB962C8B-B14F-4D97-AF65-F5344CB8AC3E}">
        <p14:creationId xmlns:p14="http://schemas.microsoft.com/office/powerpoint/2010/main" val="18718728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4FBA5-07BF-6E4D-9B83-D0EF93E10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Thoughts &amp; Questions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F676C8-5BB6-4A42-B44E-BCF23ABD73A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ADAC Program Year 8 Annual Meeting 19-20 April 2022</a:t>
            </a:r>
          </a:p>
        </p:txBody>
      </p:sp>
      <p:pic>
        <p:nvPicPr>
          <p:cNvPr id="5" name="Picture 4" descr="Shape&#10;&#10;Description automatically generated">
            <a:extLst>
              <a:ext uri="{FF2B5EF4-FFF2-40B4-BE49-F238E27FC236}">
                <a16:creationId xmlns:a16="http://schemas.microsoft.com/office/drawing/2014/main" id="{7DE3A5CF-92F7-7E46-8224-35DD7F1DA2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1999" y="1482236"/>
            <a:ext cx="3903305" cy="36485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2472A7F-9205-0E4C-8585-903AFB95FC9E}"/>
              </a:ext>
            </a:extLst>
          </p:cNvPr>
          <p:cNvSpPr txBox="1"/>
          <p:nvPr/>
        </p:nvSpPr>
        <p:spPr>
          <a:xfrm>
            <a:off x="4920343" y="1625600"/>
            <a:ext cx="6509658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~80% of Arctic communities depend on diesel as primary energy source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Coastal communities receive single annual deliveries of fuel by barge in the summer.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Cost per person is locked in based on delivery price.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Emergency deliveries come by air lift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Depending on location, no alternative fuel sources exist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What happens if there’s a spill?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Depends on the season and distance from a “hub” city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Is the spill a result of mechanical failure? Or environmental changes?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solidFill>
                  <a:srgbClr val="184DE5"/>
                </a:solidFill>
                <a:highlight>
                  <a:srgbClr val="FAF7B7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The intention of the research team is to enhance energy security and prevent environmental impacts a spill could cause</a:t>
            </a:r>
            <a:r>
              <a:rPr lang="en-US" sz="2000" dirty="0">
                <a:solidFill>
                  <a:srgbClr val="184DE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4C4CA8B-1110-9741-AD6D-A2777726FD9D}"/>
              </a:ext>
            </a:extLst>
          </p:cNvPr>
          <p:cNvSpPr txBox="1"/>
          <p:nvPr/>
        </p:nvSpPr>
        <p:spPr>
          <a:xfrm>
            <a:off x="772885" y="5130799"/>
            <a:ext cx="3903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Source: World Energy Council, Trilemma Index</a:t>
            </a:r>
          </a:p>
        </p:txBody>
      </p:sp>
    </p:spTree>
    <p:extLst>
      <p:ext uri="{BB962C8B-B14F-4D97-AF65-F5344CB8AC3E}">
        <p14:creationId xmlns:p14="http://schemas.microsoft.com/office/powerpoint/2010/main" val="31936921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0">
      <a:dk1>
        <a:srgbClr val="E4E8EE"/>
      </a:dk1>
      <a:lt1>
        <a:srgbClr val="222A37"/>
      </a:lt1>
      <a:dk2>
        <a:srgbClr val="E4E8EE"/>
      </a:dk2>
      <a:lt2>
        <a:srgbClr val="222A37"/>
      </a:lt2>
      <a:accent1>
        <a:srgbClr val="2D82A4"/>
      </a:accent1>
      <a:accent2>
        <a:srgbClr val="77C3CB"/>
      </a:accent2>
      <a:accent3>
        <a:srgbClr val="5EB298"/>
      </a:accent3>
      <a:accent4>
        <a:srgbClr val="68787A"/>
      </a:accent4>
      <a:accent5>
        <a:srgbClr val="84ACB6"/>
      </a:accent5>
      <a:accent6>
        <a:srgbClr val="2683C6"/>
      </a:accent6>
      <a:hlink>
        <a:srgbClr val="A9DB66"/>
      </a:hlink>
      <a:folHlink>
        <a:srgbClr val="50771B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10241</TotalTime>
  <Words>1587</Words>
  <Application>Microsoft Office PowerPoint</Application>
  <PresentationFormat>Widescreen</PresentationFormat>
  <Paragraphs>183</Paragraphs>
  <Slides>16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Franklin Gothic Book</vt:lpstr>
      <vt:lpstr>Office Theme</vt:lpstr>
      <vt:lpstr> ADAC Year 8 Annual Meeting  ADAC Project Briefing Arctic Facilities and Infrastructure Environmental Change Risk Index (ERI)</vt:lpstr>
      <vt:lpstr>Core Research Team</vt:lpstr>
      <vt:lpstr>Project Advisors &amp; Stakeholders</vt:lpstr>
      <vt:lpstr>Baseline – Geographic Challenges</vt:lpstr>
      <vt:lpstr>Project Focus</vt:lpstr>
      <vt:lpstr>Project Outcomes</vt:lpstr>
      <vt:lpstr>Milestones &amp; Objectives</vt:lpstr>
      <vt:lpstr>Challenges &amp; Unforeseen Risk</vt:lpstr>
      <vt:lpstr>Accomplishments</vt:lpstr>
      <vt:lpstr>Accomplishments</vt:lpstr>
      <vt:lpstr>PowerPoint Presentation</vt:lpstr>
      <vt:lpstr>PowerPoint Presentation</vt:lpstr>
      <vt:lpstr>PowerPoint Presentation</vt:lpstr>
      <vt:lpstr>Accomplishments</vt:lpstr>
      <vt:lpstr>Recommendations &amp; Discoveries</vt:lpstr>
      <vt:lpstr>Final Thoughts &amp; Questions</vt:lpstr>
    </vt:vector>
  </TitlesOfParts>
  <Company>Univeristy of Alaska Anchorage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Jeffrey A Kee</dc:creator>
  <cp:lastModifiedBy>Connor Keesecker</cp:lastModifiedBy>
  <cp:revision>295</cp:revision>
  <cp:lastPrinted>2018-08-30T21:44:35Z</cp:lastPrinted>
  <dcterms:created xsi:type="dcterms:W3CDTF">2018-01-03T22:04:18Z</dcterms:created>
  <dcterms:modified xsi:type="dcterms:W3CDTF">2022-04-15T17:51:04Z</dcterms:modified>
</cp:coreProperties>
</file>